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7" r:id="rId3"/>
    <p:sldId id="348" r:id="rId4"/>
    <p:sldId id="358" r:id="rId5"/>
    <p:sldId id="353" r:id="rId6"/>
    <p:sldId id="351" r:id="rId7"/>
    <p:sldId id="344" r:id="rId8"/>
    <p:sldId id="343" r:id="rId9"/>
    <p:sldId id="356" r:id="rId10"/>
    <p:sldId id="357" r:id="rId11"/>
    <p:sldId id="352" r:id="rId12"/>
    <p:sldId id="336" r:id="rId13"/>
    <p:sldId id="331" r:id="rId14"/>
    <p:sldId id="339" r:id="rId15"/>
    <p:sldId id="35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79205" autoAdjust="0"/>
  </p:normalViewPr>
  <p:slideViewPr>
    <p:cSldViewPr>
      <p:cViewPr varScale="1">
        <p:scale>
          <a:sx n="83" d="100"/>
          <a:sy n="83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57030-3728-4D28-802A-F331A0310E25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E386-EC34-4A84-BEF8-8A0CDFFCF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5491F1-4FFA-4D25-8C1F-D89F08EE0F5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E9C99F-03D5-4CBD-930C-FDE3D2393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C99F-03D5-4CBD-930C-FDE3D23939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495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Alaska Ocean Observing System  ::  www.aoos.org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124200" y="6534150"/>
            <a:ext cx="594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/>
              <a:t>Alaska Ocean Observing System  ::  </a:t>
            </a:r>
            <a:r>
              <a:rPr lang="en-US" dirty="0" smtClean="0">
                <a:solidFill>
                  <a:schemeClr val="accent2"/>
                </a:solidFill>
              </a:rPr>
              <a:t>www.aoos.org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64E470CE-076E-4AEB-B748-87FA23B1A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52400" y="63436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74B52-CD39-42B6-AC2A-81CBCA322CD6}" type="datetimeFigureOut">
              <a:rPr lang="en-US" smtClean="0"/>
              <a:pPr/>
              <a:t>4/6/2012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594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/>
              <a:t>Alaska Ocean Observing System  ::  </a:t>
            </a:r>
            <a:r>
              <a:rPr lang="en-US" dirty="0" smtClean="0">
                <a:solidFill>
                  <a:schemeClr val="accent2"/>
                </a:solidFill>
              </a:rPr>
              <a:t>www.aoos.org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" name="Picture 18" descr="AOOS_whitetext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>
            <a:off x="95249" y="76200"/>
            <a:ext cx="1428751" cy="381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os.org/stamp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>
          <a:xfrm>
            <a:off x="152400" y="6432550"/>
            <a:ext cx="2133600" cy="365125"/>
          </a:xfrm>
        </p:spPr>
        <p:txBody>
          <a:bodyPr/>
          <a:lstStyle/>
          <a:p>
            <a:fld id="{BBC74B52-CD39-42B6-AC2A-81CBCA322CD6}" type="datetimeFigureOut">
              <a:rPr lang="en-US" smtClean="0"/>
              <a:pPr/>
              <a:t>4/6/2012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981200"/>
            <a:ext cx="3048000" cy="20269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3657600"/>
            <a:ext cx="1447800" cy="1295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8200" y="2362200"/>
            <a:ext cx="1981200" cy="1676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81000" y="762000"/>
            <a:ext cx="8229600" cy="1219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STAMP Overview</a:t>
            </a:r>
            <a:b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99" y="5486400"/>
            <a:ext cx="7924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Spatial Tools for Arctic Mapping &amp; Planning 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April 6, 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Project Component 2</a:t>
            </a:r>
            <a:r>
              <a:rPr lang="en-US" sz="5600" dirty="0" smtClean="0"/>
              <a:t>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Obtain &amp; synthesize prioritized data layers, and incorporate them into AOOS Arctic Portal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Socio-economic, human use, community profile info (ISER)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Climate projections for sea ice/ocean conditions (ACCAP)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Existing physical, chemical, biological datasets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Maybe additional data collected at recommendation by advisory group?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Then shape the tools to do the cool things people asked for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Component 3</a:t>
            </a:r>
            <a:r>
              <a:rPr lang="en-US" sz="5600" dirty="0" smtClean="0"/>
              <a:t>: </a:t>
            </a:r>
            <a:r>
              <a:rPr lang="en-US" sz="5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Review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Do the tools meet the intended needs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Review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by project advisory group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Workshop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Project Advisory Group and other representative decision-makers and stakeholders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Demo the tools – view and test!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Get additional feedback on the tools for next version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info.iqms.com/Portals/78577/images/Happy_computer_guys-resized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905000"/>
            <a:ext cx="1362325" cy="1657351"/>
          </a:xfrm>
          <a:prstGeom prst="rect">
            <a:avLst/>
          </a:prstGeom>
          <a:noFill/>
        </p:spPr>
      </p:pic>
      <p:sp>
        <p:nvSpPr>
          <p:cNvPr id="14342" name="AutoShape 6" descr="data:image/jpeg;base64,/9j/4AAQSkZJRgABAQAAAQABAAD/2wCEAAkGBhQSEBAQEhAUEhAUEBUVFBAPFBAUEhAPFRQVFhUUEhcXHCYeFxkjGhQVHy8gJScpLCwsFR4xNTAqNSYrLCkBCQoKDgwOGA8PGCkgHSQpKSkpKSwpLCwpLCwpKSwpKSwpLCksKSkpLCkpKSkpLCksLSkpLCwsKSwpKSwsKSkpKf/AABEIALQBGQMBIgACEQEDEQH/xAAcAAEAAQUBAQAAAAAAAAAAAAAAAQIDBAUGBwj/xABGEAACAQMBBQMIBwQGCwAAAAAAAQIDBBEhBQYSMVFBYZEHEyJScYGSoRUWMlOxwdEUVKLhQkNigsLwCCMkRGNyc4Oys/H/xAAZAQEBAQEBAQAAAAAAAAAAAAAAAQIDBAX/xAAmEQEBAAICAQQBBAMAAAAAAAAAAQIRAxIhEyIxUUEEMmGRUnHw/9oADAMBAAIRAxEAPwD2IAFEkkIkgAAASAAAAAAAAAAAAAAAAAAAAAAAAAAAAAAAAAAAAAAAUAAAiopJAkAASAGABBKAAAAATgCASAAAAgEgCATggAAAAAAAAAAAAAAAAAAAKAAAJRBTOqorLaS6tpFFwHNbZ8oljbZ85cR4vVg+J/I4raf+kHbxyqNCdTvk1FGumTPaPVLq+hTWak4wXWTSOG3p8s1naxlGlL9oq9kaf2U+9nhe+W+1baFxOtJyhBpKNJSfDFJJfPn7znC+2fyea9m3Y8vVSV0o3cIq3nNLihnNFPk31XU9tVxHCfEsNJp55p8sHx7u9GDuqMaiThKai0+XpaJ+LR9DbrSl9mTbwklnsS0SRrr2x7JvV09AJwYVptCCzCc4xknyk0sp6rmZ0a0H/Tj8UTi2YGCtY6rxQ4AKMDBXwDhApwMFXCOECnBGC5wkcIFGCCtojAFJBUQBAAAAAAAAAAAAiUkuZjV77H2Vl/IDKBr7e6cnzz7P5GYXQ4Lanlq2fSzw1HVfSmtPE5PaX+kN2ULX31H+h4qDXaT4jOr9vRdoeXO/qZUOCkv7Kyzldpb6XlfPnLmo0+xSaXyNIC97+DrFUptvLbb6spAMNAAAqhJpprRp5T70fTu69RThRqrlUpQn8UVL8z5gPo7yX3XnNnWcu1U3D4JygvlFGsb4rNbjb1r/ALRSl1h803+qLnmsGTtv7dB98l+BTI8HPb2e7intY3APPST0bXsbReUC3NHGZWOlkqlXM/vJr+9IK8qL+tqfEyUieA16mSdIq+lKv3lT4iJ7aqL+nLPfJlPAiipDxNepl9s9MULblZP7cvGRcW9dWPN59qTMWMTEr0vAs5MkvHHU7O3ujNqM0k3omuvsN+sNZXI8on6Lydlu9tpyik3qtGup6MOTfy4Z8evh0jRS0XIvKyilo6uSggqZSAAAAAACirUwissVJagYNaVabxCMYr7ys28f8sI6v3yiYd1sv72rOtJ/0ZNQpL2U4YT/ALzkbyOiNXcT4pm5WbF/ZtHosJcklhL3GyLNpTxEvGasfFAAIoAAAAKAAAHu3kYus7PivUuKkfc+GX+I8JPYPIhcf6i6h6taEvjg1/gNYpXqO3JaUH/xMfL+RCZj7aq6W/8A1H8oMmlUTPn/AKi+57eGe1kSRaaK8jBxjtpTwBwZcUkg66XNotJFmfQtyZcd1BvGfkyVFPvXiIXHSwo6FqrRzoZTXd4lMomow1Ve3fv9xi05yhLTR9z1NxVhoa+7t8PKNyM11W7u3uP0J/a7H6x0UkeZWU3F5zqtTv8AZF+qlNdUj0ceW/FcOTDXmMtlJWyg6uKAAAAAESehjpalytLsKaS7Sim6qYizX2tPMi/fvLSRdsKONS/ERmpAAyr4oAAAAAAAUAAAPUPIhUxO9j/ZpPwdRfmeXnonkarcNxc9HRj/AOZZ8pXqG8G0owdupPGXUx/AvzJtL1SejOE302/xXkacXpShh905+lL5KHgbbYm01ha6pdvLX8eR839TPft9Hg10d7RnlZFaqorLNTbbTzhFy5i6scKWNeff3nHfjw668+VFztBtPhWZdi/U5ja++joSVKdJzqacWZcMY55KMVz95ulu7Uy2q0lnk480+qTNBtDybUalRVZ3FZVONObcM+cXRNvTPXLJJ/k63KT9rabH3htriEuKnGM46SjynF9crXHebG2uVGcIwqSnCakvSfFwNLKw3q13GNU2DQlU86s0Z8DhJrlVp6Y4uklha9NPZiWsadvFwhPzk8vDw8RT5mblfw6TVl239ntLifC/tZfvx0M9nOWSbmn2Lt7Ddef7D04148558Lk/85MO5LlSo9TXXVxodNudih1cNm/3YvmqiXY3jx0OQdx6X5G43brOVaOOxp+/KQxvuMp7a9JkUsrkUM9jwoIJIAAFNWWEBYqS1K1oi1BZZN3UwioxG8yNlRjhGDaU8s2JaQABlXxQAAAAAAAoEsgADq9ytsq2hd1Oc3CEKa6zbk/BYycoZdkufuJbrysm628Lhym5SeZN8Tb7ZPm2b7Zu0eHTPau05aM8GTQvNTy5Y7erHLT0vZ+1cpPu66fz5m5t9p4x6WOvU8+sNo8sP+RvaV16Oc6ZPN18u+9x21Hay+Xbgvu+jLVvkcVQvHphvn2JtPPU21nUzzXtw+7CN3FmV0VSMJrDx+GhgytqcW+GC8CIyyy68L28zGm5anjxyX5ERkW+NPL7SiVXCeCqm4rYTWTUV7nPiVXlw2+X4mBNm4zYturrzOv3AtuKrnsWG/7uXr8vE5CFHLz4HqW42y/NW/G/tVHnX1ezxwjpxzeTny3rg6KRQyqTKT1vCggkgAY9zPsMhswZyyywXaC0yYt1PMsGZN4j7jBprMixGbaU8IyCIRwiTKgAA+KAAAAAAAAAAUDJtZPsMYybTmZy+Fx+WbS10z4lXmcMQsJyb83CU+GLlLgTfDCOrlLHKK6suW1ZP0ZPD6s4V3jY2Mje29d4xk5uKcHzyuq6G2oV9F/nQ45fbvh9OotqffqbO1vEng5WntHhjlvl293eY31gXFpL3o5+a7akeiwrJrQTqZevYc7svaXEms//AA2sLjOucGOzfWM2cu3Ji17nqyitdLDxqW4UW9ZaIsp1W4ri70RUglyLle5jHSJjOtlm4upGw2Hs5169OkuTeuOyK5/meuxgoxUVySSS7kcruDsXgpuvJYlPSGfU7X73+HedVJns4sdR83nz7ZIZSSyDq4IAAFu4lhe0xaKy/YV3U9RRWFnqVFu8qaYFlT7SxVlmRsLaGEW/AvAAyoAAPigAAAAAAAAAACqEsPKKSUUe3eRjdO3vbG5qXNPjf7VwLXC4I04PHDy5zeuM95r98vIlVocNSzdS6jKtJKlCC46NNpuLnLi9LX0c4XfzO48h1l5vY9KTWHVrVanu4lBf+s79VF1JYsysfJN/Z1reo6FWlOnVXOnUi4tZ1Tw+a7+0ybWvOOMxPQPL23+3WLwuBWz9Lq/Oy4l7vR+LvODndLwPPnj+Hq47ubWL+tKS10XtMG1uFHPE/YZNe6WOvs5GbS3SjUpSqvaFpGSWfM8VWcuWUm4w4c+xsY4WzSZ5yXba7tbRTkot6OK/lg6aLXrHl+yriVKonJPCfZr+B0VXenHKE5PujLHzOPJw5b8PRxc2OvNdpGvFalm42g3pnQ4ynvLL7qp8LNnsq4lcTjBzhQT04qzkse6KbMThydLz4fbbxqZ72djuhuhKu41qicaCeddHV7o93f4d17d3da1t5yVxXjWqxksJrFPDjGSfDrnn2vGnI6mvt2CxwV4tcsQ4crpp0wmerDh18vHy/qN+MW8wkkksJLCS5JLsRS2aX6UfPjb9qx+RP0k/Wwejq8m23INT9IP7z8CP2ub1Us+zBepttyJPCNRT2k84bafTsLnnqr1hOEv7E4tP3NP8h1Nrk9XguVp4iYMruUZLii17tPcxVvVLCLpNrttDLNpFGJZQ7TMyZqwAyMkUAyMgfFAAAAAAAAAAAFUY55FdOi37Da7Opxylw+878fFcvljLPT6V3IrU1s2yhSfoRtqazyfFwriz38XEbtSON3BqpWtOPYkdX55GM8dZWLjdxh7w7s299TjTuKfEovMJRbjODej4ZLrplcnhdEa3ZPky2fQkpK3VWXY7mTq49kX6PyNhtLbapLOMmBQ3wTf2SdLV7acJQ3apXv8AtNdydWcpJqLxGKjJxjGEVpGKSwkZFHyeW2qcHjOmJyeY9X0fPQxr66rWlSdOlTdWjKcpwcecFOTlwS9jeM9uhbhvVc/ulT+H9T0en9OXZt6Pk/tFypv4mZUdybb1H4s0cd57r90qfwfqXFvJd/uk/GH6k9OnduZbm26ceGCxn0st5xh/Z7845lNxu5b08PzU3n1E5Y9uFoaj6w3n7pL4ofqU1Nv3vZav44oTjp3bvzVHi43SruenpODb0WF2dyKkqSeVRuM5zpFrU0H07f8A7t/Gifpm/wD3dfGjcwv/AFZ7OpW12ljgusex/qTHa8loqd1j5ficr9LbQ+4XxkraG0n/AFEfiL6f+v7OzqPpF8/M3Hy/Uft0uaoXHtTS/M5j9q2n9zH4ifP7T+7j8RfT/mf2dnULaE3zo137ZL9TMtdoZaUqNaPfnP55OM49qepDx/mVU47Uf9CHiS8c+5/Z2dRvPVrRp+coSqaLXhbfjFmHuVtWrXb85q1pnGH7ydiQvlL/AFiSXe00/A7ezimk5Qip9Ul+Jzysxx6+L/LUm7tmUYYRcIRJ5XYAAAAAfFIAAAAAAdLuZurG8lUc58MKfDoucnLPb2LQ1jjcrqJbqbaG0sp1HiEc9X2L2s31vuykvSfE+7kj0GhuhTglGLwuiLq3Yh6zPdx8fHh8+a8+WeV+HD09iQ6GZZ7MimvROvju1D1mXaewILtZ374/hz1W53UrKNNI6KV4cxZxVNYRlu+PHnju7d8bqLe8FzxI0lCozb3CU+aLEbOC7Dc8TTN81jxuX29SuFwX1aw6FSt49CeBTCuXVWEaUehVwroRVPniJVi5hdBhdALKql+hqyOFdC5TqY5IDdWVin2G0pWMehzVPaso8i8tv1OqOVxyrcsdNGyj0K1Zx6HM/WKp3D6x1eqJ6eS9o6hWa6FStV0OV+sVXqh9YqvVE9PI7R1nmF0Cgck94qvVEfWCr1Hp07R2USo4v6fq+sT9YKvrD0qd47QHF/WGr6xH1hq+sPSp3jtQcT9YavrD6w1fWHpU7x8vgA5NgAAHoPkp/wB5/wC3/iAOvD+5jP4ehIkkHqcQlAACSAQVIIAiqgABORkAgJkgFEgAAAAAAKGRkkARkZACGSMkgBkjJIApbI4gC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troyann.com/images/SnagIt%20Catalog/man%20computer%20unhappy%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1309688" cy="83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Project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Representing those who would actually use decision support tools in their work, including industry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2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Role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Help shape tool functionality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Identify desired &amp; available data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Beta test new tools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Help link other individuals who could benefit from or provide guidance to the project</a:t>
            </a:r>
          </a:p>
        </p:txBody>
      </p:sp>
      <p:sp>
        <p:nvSpPr>
          <p:cNvPr id="17410" name="AutoShape 2" descr="data:image/jpeg;base64,/9j/4AAQSkZJRgABAQAAAQABAAD/2wCEAAkGBhAREBUREBQUFBUUFxQVFRQYFRcVFxUVFxYYGBgYGBwYHSYeFxwjGxQXHy8gIygrLCwtFR8xNTAqNSYrLSkBCQoKDgwOGg8PGiwlHyQsKiowKSotLCwvLCwsLCwwLywsLyksKSwsLCwsLCwvLCwqKS8sLCwsLCwsLCkqLCwsLP/AABEIAOEA4QMBIgACEQEDEQH/xAAcAAEAAgIDAQAAAAAAAAAAAAAABgcEBQEDCAL/xABMEAACAQMCAwUFBAcEBggHAAABAgMABBESIQUGMQcTQVFhFCIycYEjUpGhM0JicoKxwQgVFrJDc3Sz0fA1NlOSk9Lh4hckJSY0Y8L/xAAaAQABBQEAAAAAAAAAAAAAAAAAAQIDBAUG/8QANREAAgECAwUFCAICAwEAAAAAAAECAxEEITEFEkFRcWGBkaHREyIjMrHB4fAUM1LxU3KSQv/aAAwDAQACEQMRAD8AvGlKUAKUpQApSlAClK4zQBzStDDzdb3HtEVlIktxAHHctqQ94oIAOQCV1DBYZFRmXirX11Zap54rW8t3KxxP3RF1EcvG7qNfw6hgEbxmpo0ZPXL9uNcixK1XGuZba0aFbh9Bnfu49jjV6n9UbgZPmK0nL0strxCXhzyyTRGFbmBpGLyRrr7t42c7sM4IJ36itXzbbS3nEmt44EuEis2SQPL3KxvcvkNkKx1BYARgbdadCkt+zeVr3/2DlkbbifO9xFPHALCctM7xxM0sCLIUBYkEMxUaQSMgZovPbLxGLh80HdtLEjmTvA6rKwdhFsozkRPhs746Vo4fbnWyiuYna5sL2BZZFVmSSCSN175WwMjSwDeRG+M1k808t3M1xeTxIdaRWMtq23vTW7zOVHqQ2n+OpvZ077rtprftyeveNuzdnnZP71HDVjJ9ws02r3VcKH7vGNzpZT1/WFY0naF7j3EdrcSWkZYNdL3eCEJDuiFtbopBywHgcZrS8N5WujNaTSIyyTLxGW5br3UlyiCND+6oVB+5XzYcXeDhX92G2uPbFhe2WIQuUdiCgkEuO77s51Fi229I6VPLdz0vn1uwu+JMeJc42cAjMkue+XXGqI8rMmAdYWNSdO43xis7h3GIJ4lmhkV432Vgdid8jffOx267VXYt0hlWOK6WzvLC1gt2M+kwXUGgPkAkNpDhhqU5BrXPdrxBrJUsO8j0zX93bIyoGklZoUcFyobJDyAZBIINH8eLWXj49NeobxcNKqrgvHp7W8hspHNpFLNJMkVxKryR2qpoSLUzNgyS6iBqJAQ71OX5sgWe4jb3UtYklmmJGhC+SE89WkBtvvCoJ0ZRfPiOUrm8pWNw/iUNxGJYJEkRujIwYH6jx9KyahatkxwpSlAClKUAKUpQApSlAClKUAKUpQApmuCahXOPNcbW0qxSPGIbmCC8IykkMLOA7jxClSMOPAkinwg5uyEbsTXNV7zFzFe2vELiVZY2t4ILeRraQqmtHMisYnPSQGPYHZs48q38cNjwqAyRIwjlkiGFZpNTyssaka2O3vAnHXc70uuVFl4ot7IkTqluI11DUyyiUsGAIwMKxGeu9S092Lbenb3DXdohdva2N9f64WdReKZYZ4z3c9rexKBMh8VLJpYq2xKN55rY8M7P7/RNFPcRqVuku7W4jT3lk370mM+6oYE5XOMs3hW95k5t4XwtnlmKLNIFLJGoM0ukYXUBvjBOCxAqpOZu3u9mJWzVbZPvbSSkfMjSv0B+dXKcK9b+tZZZsbktS5eHcGt7EyXM87PLIFElxO6g6VyQq7KkaAknSo8fGtPxHta4LbsxE6yOcau5jLlsDAywGk4HrXmziPFp7h9dxLJK33nYsfz6ViZq5HZiedSTfQTf5F+Xn9oizH6K2nf94on8i1aub+0cf1LIfWf/AIR1S9KsLZ2HXDzYm8y54/7RzfrWS/Sc/wBY62Nr/aKtT+ltZl/ddH/npqh6UPZ2Hf8A8+bDeZ6Oj7V+AXmkXGAR8IuLfUAfQgMB+NTDgstjK73Fo8MjSLGrvG4bKx5CAgH3cajtgV5Brttrp42DxsyMOjKxUj5Eb1BPZcWvck0Lvnq9OVIhLdz3Crcm404RkUhYo0wsQDZB97Uc7ZLVXMfAZBHb8KTuYJrktxC5STOjCuO5tcA5cDCgqDkCPNRLlztt4nbYWVhdIPCX48ejjf8A72atLg/PvB+NIILhVWQ9IZsA6vOJx4+RBDelVJUa+HzkrrmuzTIXJnTxfiIshGVht7LiF6/cag4aEKGBa4Ye6rbdNQ1ZYCpJwHmWUzTWl6I1mt0SRpY2+yeJ84f3t4j7pypJx1BIr4u+U4Yxc3BRrpmgEUcMmHxHEm0K6tzrcaiScknrtUAjsoYLQWTr3cVvHFPxeZR70r4DR2gPVmJYAjOwwPE1Aowqxtx/fppbixc0XMrAjI3B6Guagjcy8St4Be3MFtFaroLW6l/aIoiQoYn4Cy5BKADYYzmp0Dmqc4OI9O5zSlKYKKUpQApSlAClKUAKUqNc68du7UQNbJCyyTCKQyllVdYxHuoOkF8LqIIBZfOnRi5OyEbsafmDnyzke4spfbYDCVDXEcT4jYYZHBTJAyMjUNLAeINR2340t/ITC0E1/ChV1UgQ8TtD8SEH4HxvpbdT+yds7iPHmuLjULee0v7dhEJo19pt2ZsN7PO8XVGyOoBTOdqnEns1vF7bdRwQSLHmWQBSVyBqUPpDMM7Dz22q9eNKKss328fR9SPVmt4fyVZWoWZmlEcP2kcU07PDbHG5VWOkaQSATnHhVc8/9ubMWt+FnSu4a5I3P+qB6D9o7+QHWop2kdqE3E3MUeqO1U+7H0MmOjyY6+i9B6neoLWjhsDf36+b5chHLgjsnuHkYu7FmY5ZmJJJ8yTuTXXSlawwUpShgKUpQApSlAClKUoCuc1xSlAsrkPtnubMrDd6riDYZJzLGP2SfjH7J+hFXLfRW3F7BvZJUIkKSJIBkCWNlde8XY7FFBU74ryhUg5O51uuGz97A2VOO8iPwSL5HyPkw3H5Vl4nAKT36WUvJjlK2p6c4PLey61vreCNcALolMokO+olWQaV6YB3rG45z/w+z1CWYM6glo4wZXAHiypnQPVsCurg/GLLjdllSxQlRLEHZHRhvoYoQcfkwqJcZ5fgtrxbGJ0isZAL27jYACJIWAA1n/RyOFypzgocdcViwpxc2p5NcP25I3lkWjbTh0V1zhgGGQQcEZGQdx1rsqELz/MWW5W3K8O1CM3L5WQlzpWZYzuIQ2ASdzqz0BqbCq84OGo5O5zSlKYKKUpQApSuDQBo+deLS21nJLArM+y6lUv3QY4aVlG7BBlsAHOBWjt+K2t3aTwa+9sIbcJJeu5Znk0hiVJ+Iouli3gxAHSsrl4+03txNLNL3ttNJCtsJCsccWAEdox8ZcHXqOeoA6Vr7XlW2ub+59xoUgniMsMb/YXZ7tJUaVMYDqxBIHXAzmrcVGKs9Vnfw/V1I2280brka39n4ZD3oWMqjPIxyNW5YzPq3DOMOdW4LEHpVF9qXaQ/Epu6hJFrEfcHTvWG3eMP5DwHqTV/c38ue32clr3rw94B76gHoc4YHqp8RkZrzHzdyVd8Nl7u5TY50SrkxyD9k+fmDuKvbOVOdRzk/e4ISV0rGgpSlb5GK+liY9AT9K4Feluzq9W25diuCuruoZ5SBsW0PI2M+uKq4rEewipJXu7CpXZ5raIjqCPmK+K9LchdoUXGu/hktVQRqpIZhKrhiQQQVHlVYcA5Qtm5layZdUEc0xCHcFUUuqnzGcD1AqKGMd5RqRs4q/MVortYWO4BP0NfJXFej+fO1NOEXEdqtqJAY1kyHEYUFmUKAFP3fTrWr7dOC28nD470IFlDxjUAASkgPutjrg4I8sHzplPHSlKKlCylo7hulCKpOw3r6aJh1BHzBFehOzmzt+HcC/vARB5DFLPIdgzaS2EDEHSuFH4k1suQ+eYuOR3EctqqLHoDKzCVXD6vNRj4fzps8e1vNQvGLs3cFE8zV9iFj0B/A1Y3JvKVs/Mclo664YJLgqjbgiMnQG8wNvnirG5z7Vk4ZeLZi17waY2LCQJgOSMBdJ6AeYqari2pqFON21fW2QluJ5xxSry/tAcvW4t4rxEVZe9ETMABrVkZhqx1IKbH1NUbVjDV1Xp76VgasKUrd8p8oXPEZ+5tlzjBdzska+bH+Q6mppSUFvS0Qh9cnc3T8NuVuITkbCSPPuyJndT5eh8DXofidnb8bsIp7dlJBSaHWMp3iH9FMv6y5yrDw6joKxOVOx3h1moaRBcy+LygFQf2U+EfXJ9anEMCooVFCqOgAAA+grm8biqdSalTWa48yWMXxK25t43dSxLa3sC2UMhUS4lW4muApB7m1jiyx1EAaiBgHwqR8l83yX73ANs0McLrGjFlYs2PfU6dgy7ZAJxnGciuvnXgk5VpeHwobmbTDJPrVJI4MHUY2b4Tjbb72cHFRe247xKLRw/hkNnqi0qY4zLOsIzuZ5joRWO5IAZifCo1GNSnaKV+unN/78hNGWtSum1uVddSsrdQSrBgGGzDI8jkfSu6s8lFKUoAVH+ZeJTiSC1tmWOS5Mn2rLrEaRJqcqpIDOcgAHbqTnFSCtTzDy7FeRqrl0ZGDxSxtpkicAjUh+RIIOxBp8GlLMRkG43yxNHcwy3snfrI6QC8hzaXcLSHCB+6OmWMtgdMjNWBwXgsNrH3UIIGSzFmLu7n4ndmyWY+ZrR2fKl00sZvb03McDCSOMQpFmRfgaUqTrK5yAABnB8KlQFS1ajaUb36aDYrO5zWDxrgkF3C0FwgkjfqD4HwIPVSPAis6lQJtO6HnlztF7OJuFy5GZLdz9nLjofuPjo35HqPECG17J4vwmG6heCdA8cgwyn8iPIg7g+BFeXef+R5eF3RibLRPloZcfGvkfJl6EfI+NdJgMb7Zbk/m+pDKNsyMCvRPLR/+02/2S7/AJy152FeguX7hf8ACTDIz7LdDGRn4pKdtFe5D/shI6kd/s6fp7v/AFcX+Zq55Z/64T/v3X+7NdP9nmULc3WSAO6j6nH65rDtePw2nNU08zAR9/MjP4KHUqGPoCRn0qCrFuvVS/xDgup8/wBoH/pSP/Zo/wDeS1Oe2Zv/AKFH6vbf5Sf6V389dmcHF7hLpbxYwIlTCqsgYBmYMG1j735Vpe3Xj9stlDYpIry94jFQQSiRowy2OhJYYHzqCnNVHRhHWOo58WSjkmGBuXYVuiBCbdxKSSoEZL6jkbjbxrv7O+HcHiWb+6pBJkp3pEjORjVo+Lp1ao/Y3S/4SIyM+ySjGRn4mHStH/Z2uFU3oYgZ7g7kD/tfOoZ0m6dWd3lLTg8xb6HxyT/1su/37z/NUx504TwCS+RuISKtxpjAUyumVDHRkDbrnyqE8kzr/iu6ORgveYJxj4vP6Vp+2ucHjWQcgRwbg58z/WrUqTqV4pNr3FoNvZMn/wDaD/6Mi/2lP93LXnqvQHb9co3DIgCCTcIdiD/o5K8/1b2ZlQ72JPU2HAOBTXtzHbQDLyHA8lHUs3kAMk/KvVPKPKcHDrZbeAdN3cj3pHxuzf0HgNqg3YTyd3Fsb6VftLgYjyN1hB6/xkZ+QWrVrL2jinUn7OOi+o+EeIrg1zUe5w5lFpDhSO9fIQeXm59B/Os+nTlUkoR1YVasaUHOeiM/+8IJpJbXOplXEigkbOCCARvnffHTIqvb+w0SNY/avGh9zh1hG0SmM/A11OxG7DBI1D61q+XeMGC7SZiSC2JCfFW+Inz65+lT/tCN61p3dioJlYJLJ3ixd1CQS7Bm2BIGnO+NWcGtKrh3haiink+L5/vf2lDBYz+VBtqzT8uBhdmvFJZVnQW0FtbQuI4BCxZWYZ733sAPg4GoDBOevWptVWcF44I3iiSdp+4wqWXDYi0KAbfbTv8ApBuScsoJ3xVpCqOJjad+fX7mhB5HNKUquPODUPu34tZguZ7S6jG/2w9kkx5a1zGT8wKkfGuHtPbyQpK8LOpAlj2dD5j/AJ8fCqsflyK2vLReJWyaRI+u9eSSeGcmNljV++Zu5YuwOlvdyowTVmhFO9/C3+vIZJk35UuClrLfXWlDcSPO2HEqpHtHEoZMhwERdx1JqQWPE4Z11Qurj0OcfMdR9ajfaFMIrERIAoZ0QKBgBVy2AB0Huiq4sb+SFxJExVh4j+R8x6Gr1DA/yabqJ2d8uRkYraX8WsqbV1bPmXrSo9ypzYl2mlsLKo95fAj7y+np4VIazKlOVOThNZmrSqwqwU4O6YrRc5cpQ8StHt5difejfG8cgHusP5EeIJre0psZOLUlqSnjfjPCJbSd7eddMkbaWHh6EeYIwQfI1hZr0Z2x9n3tsHtVuubiBTkDrLENyvqy7kfUeIrzma63CYhYinvceJXkrMZpmlcVaEOc0zXFKQBmmaUoA5zXGaUoYDNSHkTlduIX0VsM6CdUp+7Eu7H69B6sKjwr0V2G8oezWZu5FxLdYIz1WEfCP4j73y01Uxdf2NJvjohUruxZEECoqogCqoCqB0AAwAPpXZSviWUKCzEAAEknYADqTXJak+hjcW4rHbRNLIdlHTxY+AHqapri/FJLmZpZDu3QeCr4KPQVs+buZTdy4XIiTIQefm59T+QrQV1Oz8H7GO/L5n5I4/aeO9vPch8q83z9BVpWMqXfCftY1n0xsGiYZDvFuoI9Sqn61VtWH2XXeY5ovusrj+IYP+UUbUhejv8A+LF2PU3a+7/kvyayASTw8Jtu/MSXSzzStaYtvhjEiIuj4VUvpPnp3qWcicSknsleRjJpeaNZSMGaOORkSX+JQDnxOa0SC1tLyVrLhV1JNllMioI4veOpu7aVwgBPUoN6y+Sb2c3l9HcxGBmMFwkJkWXSjx92cFdvigJwOhNYdX3oOy7eF9fyvA6tZMmVKUqjclI3z1xGyigQXryqGcd0sLyrLJIB0XuiCevicdKi/CuWuIXMqOstxa2oILQz3Htcky5B0shysQOPFmO9SPnKVZHitEtIbuZw8irPpEUUalVaRiVY7llUBRk/So/wvgKWl3AbuwtIu8kCxT2skgVJtJZVdG07NpIB3Geo3q/Se7Ty1z5PwV/3gRSzZldqU36BP9Y3+UD+tQKpp2oN9vCP/wBZ/wA3/pULrodnK2Gj3/U43abvip930R3WV48UiyRnSynIP/PUVb3LXMaXkWoYDrgSJ5HzHmD4VTdZnCeKyW0oliOCOo8GHiD5ikxuDWIjl8y09AwGOlhp5/K9V9y8aVrOA8eju4hJHsRs6E7ofI+nkfGtnXJyi4NxkrM7SE4zipRd0zivPvbR2eeyym+t1+wmb7RQNopT4+isfwOR4ivQdY3EeHxzxPDMoeORSrqehB/561PhcRKhU3lpxQ6SujxnXFS7tE5Al4Xcad2gkJMMvmPuN5OPz6j0iVddCpGpFSi8mV9Dilc0pwHFKUoAUpQCkAknZ9yqeI38dvg92DrmPlEvxfLOyj1avV8UYVQqgAAAADoANgBUE7IOSP7vs+8lXFxcYd89UT9SP5jOT6n0qek1y+PxHtqlloiWCsrjNVtz1zd3pNtAfswffYfrkeA/ZH5mu7nPnfXqt7Zvd6PIP1vNV9PM+PhUGrQ2fgLWq1F0X3Od2ntHevRpPq/sKUpW6c6Kl3ZlNi6dfvRn8mX/AImojUl7PGxfL6pIPyz/AEqrjVehPoXMA7YmHVEp539viimuYL2O3jjiZ1jMCMWdVJwZHbHvEY2Xx8a1XJ16x4hGTeG89osTKxIiBjKyR6V+zUYH2jbHxBrK5+4f3c0V81rb3aJ3UXdyFlkV3l0o0erMR96QfEoO3Ws3lrinDxcNElt7HdSgu8TwiKSQDcsGX3ZRnJyrHzrmU7Uclfol58e87h6kspTNKokhDueriKCSG5F5FaXCrIiGVS8c0ZKl0ZRg7EKQRuD860fBOYFvryAXV7DL3b64oLa2uERpQrBXkkkB+EFsDIGTUh5zv7iC5sngjMxd5oTD3gjDlotaklthp7on6muqXmLiMTxNdR2NrE8iJhriSWVtTAaYwqAFt/l57Veh/WudnxV+PZcierNT2op9tCfNGH4N/wCtQqrB7UoPcgfyZ1P1AI/ymq+rodnSvh49/wBTjtqRtipd30FKUq+ZpmcJ4vLbSCSJsEdR4MPIjxFWry5zVDdrgHTIPijJ3+a/eFU9X1FKysGUlSDkEHBB9CKo4vBQxCvo+fqaOCx88M7ax5ehfdKrvgPaQy4S7GodO8Ue9/EPH5j8KnVhxKKddcTq49D0+Y6j61zNfC1KDtNd/A6zD4yliF7jz5cTp47wKC8ga3uEDxuNx4g+DKf1WHga81c/9m1zwuTJzJbsfs5gPwWT7rfkfDyHqWum7tI5UaOVVdGGGVgGVgfAg9afhcXPDvmuRZlG54wpV1859ghJaXhjAZyTbyHp6Ruf5N+NVFxfgdzav3dzFJE3k6kZ+R6MPUZrpaGJpVl7j7uJA00YFK5xXfY2EsziOFHkduiIpZj9BVh5ZsDoxVwdjvZcZGTiF4uEXDQRMPjPhIw+6OoHid+mM9/JXZRBZ6bvjLxhh70dsWBAI8ZMfGf2RkeeelTDi/aSMaLRM+GthsP3V/4/hWXiK1Sv8PDrrLh4kNXE0qOdR93EmXEuKw26a5nCjw8yfIDqTVa8zc7y3OY48xxeWfecftEdB6D860V/dzzN3kxdj95s7eg8APQVi0/CbOp0velm/JHPY3alSt7kPdj5sUpStUxxSlKAFSbs6TN8p8kkP5Af1qM1M+zC3zPK/wB2MD6s3/tqpjpbuHn0LuAjvYmC7foZ/aJfQl47a4vRaQsFlbTE7SsySAppkwUjAKA9M7eVYvLnEOFrfQRcOaK4kmE5uLhnaW4ARAVy77jUxxjpt0rb818yXNrMoV+H92yjEdxcG3lY75wSCpHTwrp4J391exXU1r3AihmCyJNDPFKZTGNmQhsgIeoxud/Pm4/1Z6WfFa9LXO3epMsUrnFKokljTc2W8xt9dtDHNcRMJIFdtKrJuurORkhXbYkZ6VALSc21/Bd30V8X0TpcTzQa44ywQxmEQa0iUFWHu74ferWm1aTpxqwdOc4zjbON8ZquOZZuKPIlot4PaphkQ2sYiSCPoZppX1SaR4AaSx2FW8PK/u5fjzyI5okXO8Sz8PMkZ1AaJVPmvn/3WJqqquXhfDkFoLQzGcondSSMwZySu5ffY75wfSqfu7Zo5GjbqjFT8wcVs7JqLdlT5O/ic1tqlacanNW8DqpSlbJgClKUAK7ba6eNtUbMjDxUkH8q6qUNJqzFTad0S3hnaRcx4EwWUefwN+I2P4VI7TtJtG+MSRn1XUPxX/hVX1221o8jaY1Z28lBJ/Ks+rs/Dyzat0y/BpUdp4mGSd+uf5Lei5xsW6ToPnlf5gVzPxnh8w7t5IJQ22g6Xyf3TnNQrhHZxcSYM5EK+XxP+A2H1P0qc8G5at7UfZJ73i7bsfr4fIYrDxFPDUvkk2+y31Ohw1bF1c5wSXbe/hc1s3ZpwhzqNlBn0XSPwUgVuOF8CtbZdNtDFED10Iq5+ZG5+tfXE+MwW66pnCjwHUn5AbmoLxjtKkbK2y6B99sFj8h0H51HRoYjEZK9u15E+IxlDD/O8+S1J9dtCBqm0ADxfTgfU1oLvnjh8WynWR/2abficCqxvL+WZtUrs582JP4eX0rorWpbJil8STfQwq22pN/Dil2vMn9x2nodltyR+04H5AGoTxK6SWVpEjEQbfQDkA+ONhtnfFY1K0aOEpUHeC82ZlfGVcQrVHfuQpSlWSoKUpQAqy+zOy02zyH/AEj4HyQY/mWqtUUkgDcnYDzNXPZJFZWaiV1jSJBrdiFUH9Yknp7x/Osja1S1JQWrZt7Fpb1Zz5L6kRhu+HQXl2vFViSaWZmjluEBSS30qI1jdwVAUAgrkb586zeRRb+1XZ4fj2I9zo057n2j3+97nw06e7zp2zUcu+LSEY4VPeX48IprX2mAny76URlR66mqxuW3uGtYzdRJBLj34kOVTc4Axt0wfrWPWThDPjla/wBrHUrNmypXNKokgNQ//wCGVs1xPPLLcye0OXePvmRD91T3eGZVGwBOAPCphXBNPjOUPlYjSephcK4Lb2qd3bRRxLnJCKFyfM46n1NV/wBo/CO7nE6j3ZRhvR1H9Rg/Q1Iv8Wz3cnd8MiEkatiS8lysAAOGWLHvTNsRkYUeZrc8wcIF1bvEep3Q/dcdD/T5E1bw1WWHrKc+OvQpY3DrEUXBa6rqUrSvuaFkYowIZSQQfAjYiviuvTucM1bJilKUCClKUASLlqbho/8Ay1k1eZJaP8FwR9c1PbPmLhqLiKWFF8hhfyxVQUrPxGAjWd3J9L5Gnhtoyw6tGMetsy2rvn2xj6SFz5IpP5nA/OozxbtLlfK26CMfeb3m+g6D86hdKbS2ZQg7tX6jq21sRUVk7dDtubp5GLyMzserMcmuqlK0kklZGW227sUpSgQUpSgBSlKAFKUUZOBQBI+Q+Ed/dBiPci98/P8AVH47/wANWle2MU0bRTIsiMMMjAMpHXcH1FafljhS2VpmQhTgySsei7Z3PkoH8654NzQJY4GmHdNdtIbePDFmiUF1Z9vdJjAY+A1AdTXJY2s69Vyjoskdts7D/wAeik9XmzG/wDFFvZT3NpjoscpeL/wpdSY+WKk6jaisD038PrXNUpTlL5jRSSFKUpgorquoBIjIc4ZWU464YY2/Gu2lAEH4YeKwQx2EVvAhiQRi7aVTEY090SCFftC5GMqcDPjitzwySGzKwXF53txM2v7aRFd2OBiOPYKu2yqPxNOcTJDazXVsi+0JFpWTQHZY9as+B+tgZbT4lRUVmt7a74jcxp3N17ZYJIj5Dd28RKL7wyYw2tWBG4Kk1bS9om3kuzmR6GX2h8tZ/wDm4h02lA8vB/6H6VAKu/hNtIttFHcMJJBGiyt1DuFAY79cnNVtzlymbV+8iBMLH/wyf1T6eR+la2zcYv6Zvo/t6HObVwLT9vBZcV9/UjNKUrcOeFKUoAUpSgBSlKAFKUoAUpSgBSlKAFKUoAVM+z7lrvH9plHuIfswf1nHj8l/n8q1PKvLD3km+REp99v/AOV9T+VWJxzjMdjDGkSBpJCIbaAELrcjYZ/VUDdm8APPGcfaGLt8Gnq9ew3dl4Hfl7aovdWnazE5i4hLNKeH20UMpaIPcd+WEawuxQLhRl2bS+2wAXfqKj9xyxLY3YPDJkklMDiOzuXZu7h1jJgfOVUOVyrZzjGawZeKXJ4iyyXFnbcRiWNFALG3u4ZMuInDe8ro3Qg59/Yb1MODcJvJLkXd/wBwrxxtFFFCWZVDsrO7M4BJOhQABgAHrmsjOlHha2nP8dDp9TZ8vcGFpbpCCWIyzueskrEtI59WYk/WtlSlUm23dkiFKUpAFKUoAGtJDwy3snnuQIIIioZ9MSR4K6i7u43bII2PTHrW7rrngV1KOAysCGUjIIIwQQeoIpU7CWIUHv8Ain20EsljbJ71udP2ty4+GSVT8MH7HVgcnG1b7lvigv7GOWRF+1VlkTqupWKNjPVSVJB8sVoeJ8rS29u8Z4i8FgiksmhTLHF4xrOTqC+A90tjABrRcMWWeeJNU/DY1jH90ppHduFB1GYZOt2UZMTYOliRvk1d3IzjeLyWnZ6vnysR9T65r5Ke2Jlhy8PU+LR/PzX1/GotVyWPHozIlpcyQrdmMO8KMWGOhK6gCRtnB3x+NaLmTs9WTMlrhG6mM7If3fun06fKtPCbStaFfuf79Tnsbsl5zof+fT0K4pXdeWUkLlJVZGHgRj8PMeorprbTTV0c8007MUpSlEFKUoAUpSgBSlKAFKV2W9s8jBI1LMeigZJobtmxUr5I66kHLHKMt22o5SIHd/FvRPP59B+Vb/lzs66SXnzEQP8AnI/kPxqRcy8yQcOtxK6OyB449ESBiuo4GRkBR8/MDxFYuK2jn7Ohm+fob2C2S5e/XyXL1MiaSKztysSFtCOyQpjvJNAyQoJ95um/rUL4bxC34lEkNyxu5bs98Y4thw9UGAQThomRgFyfeZicDFYnN0ttfTWd9aT6Xjc2xcZD20km8LSxnBUd4O7ZWG4lPpWZw/gk9zJJLAzcPuiRDxGNUyku2RNATsHIOVcffOdxvlxgox3pPN+T+vh9zpMllHQzuWuVCqz2N3FFdW7s0ouiQzzOz4ZZwSW71cY1g4wo6EYqbQwqihVGAoAA8gBgCsfhXC4raJYYVCIgwB+ZJPUkkkknckmsuqlSo5u49KwpSlRjhSlKAFKUoAUpSgDqurVJUaORVdHBVlYZDA9QQeoqOtZXFhaulsHuyGVbWN+sIb3QHkJy0aEk5O4XbfrUnpToyay4CNFV8U5TvYLeZJBbzNK63DcSeTuHtpRjMjA5JCYITQRscEecr5f509qu2gSFxGIBMk7+4ZVL6NQjIyqkgkE4zpO2MVmcwcnw3zD2l5WjVcCAOUj15/SHThmYeGSQMdM1EDPcWE9/IzyXExFnZ2TSKFaR3V2RcgAPpaTJbHRDnpVxNVo2evhrZfvAZbdZO7i3tbtWRu7lCsVbBDFGGxGQcqw+hqI8W7MurW0n8D/0Yf1H1rScH4PNFcW1pDbmC8hMct1drMrRz25du8Z9wZi7agFZcqfECpDb8z8Riu5bVoUvlgSN3khxBIveatKlJGKM+FzgMNiKkhKrQfwp9tv3L7lavhqNdfEj38SG8Q5cuoP0sTgfeA1L+K5Fa2rm4LzRbXbzRwMS9u/dyqVI0tkjr0bdWGR5V23HB7ScnXHE5BwdlyD5EjcGrsdrSjlVh4fkyKmxE86c/H8ehSlKtmfs/sG6Iy/uu39SaxW7M7PwaYfxL/Vasra1B8/AqS2NiFpZ95WFKs5ezO08XmP8S/8AlrKh7PbFeqM37zt/TFD2tQXPwEWxsQ9beJU9Z/D+A3M/6KJ2HnjC/icCrah4HZwDUsUSY6sQNvq1d/D+L28+oQSxy6CA3dur6SegOk7VWqbXdvhw73+PUuU9h/8AJPw/PoQnhXZkxw1zIFH3E3P1Y7D6A1MuH8It7VcRIqDxY9T82O5rU3XM908s0djbLOLZgkrPMItUmkMY4vdbUwDLksVGTitY1nFecUmg4hGGCQQSW0EnvIFYMJnAB0s4fClvAAY61n1atat/bLLWy9O/ia9DCUaH9cc+bNhxbtBt7W99kuEkjXQr+0EfZDUdIyRuFzsWIwDscdah0iC1vr+V/trSV42vIyda+zXKAxzqPKNxIpx+rgj4azDy7IJ7i0gOtrMR3Nl3h1DuZwyy2chbOqNu7IGemVPhUk5c5Ggt5muI+8RJoVja0ch44ssXKr1wAWYaQdPvNjY0qdOlHLivHR93r0zsO7NMnZxFcaorkF0QI1rfRyBZmizlYZSP0mjSMMQQRpOxFWGq4riOMKAFAAAAAAwAB0A8q+qp1Ksp6kiVhSlKjFFKUoAUpSgBSlKAFKUoAUpSgBXXLbo2CyglTqXIB0tgjIz0OCRkeddlKANZa8DRLqa61MzzLEmDjCLEGwF9CWLH1rT8EtZLG0ubu6A76Rp7qYA6sAA6IwR1Cxoq/jUrpipFUdrPs8uAlioODTT8PnEMa67u9srZkU5x7S80zSO/7Kd4zH0XHjWDFw7ubWXu++lN3xSOElGImnjt8mVlOoYLvHKeoAz12q5msozIJSi94qlQ+kagpOSoPUDI6VpLzki3aKCOJpYPZneSJonGpXfVqJ7wNqzrbr5mraxSbu1yv3fq8xm4RjijPFYObNr+1kmntbdPaXkYxl5VBaMSM3u4YgkHfHpXfZ803F0LK37xoJ3kuoLvSFLLJbwNqxqBAyxRxt4ipFNyu8kcUc1zJKYriK4DukYYiM5EZ7sKMZ31YzXQeSVHFRxFH0/ZsrxY2aQqE7wHOx0AKdt8Cm+0ptPe1zd+7ILM1PBrC6biVzBJf3bJbC1kUfYDX3gYsr4i3GUxtjY1n8yM0/ELaxZ5I4Xinnk7t2jaUoyKsetSGCjWWIBGdq3FlwLu724u9ee/SBNGMae6175zvnX5eFfHMHLgujHIsjwzQMWimTSWXUMMpDAhlYdVPkKj9pFzT7OXG3qLbIr7nSzeBbuxVnmhS3i4hCkrGUxmCcCWPU+WZGUZwScZNTvlT2gpqkhtYImVWiSBmY7jPvEoq9COgpw7lNVaWS5le5lnj7l3cKgEO/2aKgAVTqJPiSetbiys0hiSKMYSNVRRknCqAAMnc7DxpatZShurxBLO5FO6ueH3lxJHbyXNtdss2ItBkhn0hHyrsuUcKpyDsQa7o+WZL2MS8Q1RTrLI8DQuEltomwFj1ps50j3s5BJ9BUspUftnqteYu6azgvL8NqG7vWzyENJLI5kkkIGAWY9cDYAYA8BWzpSom23djtBSlKQBSlKAFKUoAUpSgBSlKAFKUoAUpSgBSlKAFKUoA4NKUoA4NciuaUAcUpSgDmlKUgClKUoClKUAKUpQApSlAClKUAKUp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AREBUREBQUFBUUFxQVFRQYFRcVFxUVFxYYGBgYGBwYHSYeFxwjGxQXHy8gIygrLCwtFR8xNTAqNSYrLSkBCQoKDgwOGg8PGiwlHyQsKiowKSotLCwvLCwsLCwwLywsLyksKSwsLCwsLCwvLCwqKS8sLCwsLCwsLCkqLCwsLP/AABEIAOEA4QMBIgACEQEDEQH/xAAcAAEAAgIDAQAAAAAAAAAAAAAABgcEBQEDCAL/xABMEAACAQMCAwUFBAcEBggHAAABAgMABBESIQUGMQcTQVFhFCIycYEjUpGhM0JicoKxwQgVFrJDc3Sz0fA1NlOSk9Lh4hckJSY0Y8L/xAAaAQABBQEAAAAAAAAAAAAAAAAAAQIDBAUG/8QANREAAgECAwUFCAICAwEAAAAAAAECAxEEITEFEkFRcWGBkaHREyIjMrHB4fAUM1LxU3KSQv/aAAwDAQACEQMRAD8AvGlKUAKUpQApSlAClK4zQBzStDDzdb3HtEVlIktxAHHctqQ94oIAOQCV1DBYZFRmXirX11Zap54rW8t3KxxP3RF1EcvG7qNfw6hgEbxmpo0ZPXL9uNcixK1XGuZba0aFbh9Bnfu49jjV6n9UbgZPmK0nL0strxCXhzyyTRGFbmBpGLyRrr7t42c7sM4IJ36itXzbbS3nEmt44EuEis2SQPL3KxvcvkNkKx1BYARgbdadCkt+zeVr3/2DlkbbifO9xFPHALCctM7xxM0sCLIUBYkEMxUaQSMgZovPbLxGLh80HdtLEjmTvA6rKwdhFsozkRPhs746Vo4fbnWyiuYna5sL2BZZFVmSSCSN175WwMjSwDeRG+M1k808t3M1xeTxIdaRWMtq23vTW7zOVHqQ2n+OpvZ077rtprftyeveNuzdnnZP71HDVjJ9ws02r3VcKH7vGNzpZT1/WFY0naF7j3EdrcSWkZYNdL3eCEJDuiFtbopBywHgcZrS8N5WujNaTSIyyTLxGW5br3UlyiCND+6oVB+5XzYcXeDhX92G2uPbFhe2WIQuUdiCgkEuO77s51Fi229I6VPLdz0vn1uwu+JMeJc42cAjMkue+XXGqI8rMmAdYWNSdO43xis7h3GIJ4lmhkV432Vgdid8jffOx267VXYt0hlWOK6WzvLC1gt2M+kwXUGgPkAkNpDhhqU5BrXPdrxBrJUsO8j0zX93bIyoGklZoUcFyobJDyAZBIINH8eLWXj49NeobxcNKqrgvHp7W8hspHNpFLNJMkVxKryR2qpoSLUzNgyS6iBqJAQ71OX5sgWe4jb3UtYklmmJGhC+SE89WkBtvvCoJ0ZRfPiOUrm8pWNw/iUNxGJYJEkRujIwYH6jx9KyahatkxwpSlAClKUAKUpQApSlAClKUAKUpQApmuCahXOPNcbW0qxSPGIbmCC8IykkMLOA7jxClSMOPAkinwg5uyEbsTXNV7zFzFe2vELiVZY2t4ILeRraQqmtHMisYnPSQGPYHZs48q38cNjwqAyRIwjlkiGFZpNTyssaka2O3vAnHXc70uuVFl4ot7IkTqluI11DUyyiUsGAIwMKxGeu9S092Lbenb3DXdohdva2N9f64WdReKZYZ4z3c9rexKBMh8VLJpYq2xKN55rY8M7P7/RNFPcRqVuku7W4jT3lk370mM+6oYE5XOMs3hW95k5t4XwtnlmKLNIFLJGoM0ukYXUBvjBOCxAqpOZu3u9mJWzVbZPvbSSkfMjSv0B+dXKcK9b+tZZZsbktS5eHcGt7EyXM87PLIFElxO6g6VyQq7KkaAknSo8fGtPxHta4LbsxE6yOcau5jLlsDAywGk4HrXmziPFp7h9dxLJK33nYsfz6ViZq5HZiedSTfQTf5F+Xn9oizH6K2nf94on8i1aub+0cf1LIfWf/AIR1S9KsLZ2HXDzYm8y54/7RzfrWS/Sc/wBY62Nr/aKtT+ltZl/ddH/npqh6UPZ2Hf8A8+bDeZ6Oj7V+AXmkXGAR8IuLfUAfQgMB+NTDgstjK73Fo8MjSLGrvG4bKx5CAgH3cajtgV5Brttrp42DxsyMOjKxUj5Eb1BPZcWvck0Lvnq9OVIhLdz3Crcm404RkUhYo0wsQDZB97Uc7ZLVXMfAZBHb8KTuYJrktxC5STOjCuO5tcA5cDCgqDkCPNRLlztt4nbYWVhdIPCX48ejjf8A72atLg/PvB+NIILhVWQ9IZsA6vOJx4+RBDelVJUa+HzkrrmuzTIXJnTxfiIshGVht7LiF6/cag4aEKGBa4Ye6rbdNQ1ZYCpJwHmWUzTWl6I1mt0SRpY2+yeJ84f3t4j7pypJx1BIr4u+U4Yxc3BRrpmgEUcMmHxHEm0K6tzrcaiScknrtUAjsoYLQWTr3cVvHFPxeZR70r4DR2gPVmJYAjOwwPE1Aowqxtx/fppbixc0XMrAjI3B6Guagjcy8St4Be3MFtFaroLW6l/aIoiQoYn4Cy5BKADYYzmp0Dmqc4OI9O5zSlKYKKUpQApSlAClKUAKUqNc68du7UQNbJCyyTCKQyllVdYxHuoOkF8LqIIBZfOnRi5OyEbsafmDnyzke4spfbYDCVDXEcT4jYYZHBTJAyMjUNLAeINR2340t/ITC0E1/ChV1UgQ8TtD8SEH4HxvpbdT+yds7iPHmuLjULee0v7dhEJo19pt2ZsN7PO8XVGyOoBTOdqnEns1vF7bdRwQSLHmWQBSVyBqUPpDMM7Dz22q9eNKKss328fR9SPVmt4fyVZWoWZmlEcP2kcU07PDbHG5VWOkaQSATnHhVc8/9ubMWt+FnSu4a5I3P+qB6D9o7+QHWop2kdqE3E3MUeqO1U+7H0MmOjyY6+i9B6neoLWjhsDf36+b5chHLgjsnuHkYu7FmY5ZmJJJ8yTuTXXSlawwUpShgKUpQApSlAClKUoCuc1xSlAsrkPtnubMrDd6riDYZJzLGP2SfjH7J+hFXLfRW3F7BvZJUIkKSJIBkCWNlde8XY7FFBU74ryhUg5O51uuGz97A2VOO8iPwSL5HyPkw3H5Vl4nAKT36WUvJjlK2p6c4PLey61vreCNcALolMokO+olWQaV6YB3rG45z/w+z1CWYM6glo4wZXAHiypnQPVsCurg/GLLjdllSxQlRLEHZHRhvoYoQcfkwqJcZ5fgtrxbGJ0isZAL27jYACJIWAA1n/RyOFypzgocdcViwpxc2p5NcP25I3lkWjbTh0V1zhgGGQQcEZGQdx1rsqELz/MWW5W3K8O1CM3L5WQlzpWZYzuIQ2ASdzqz0BqbCq84OGo5O5zSlKYKKUpQApSuDQBo+deLS21nJLArM+y6lUv3QY4aVlG7BBlsAHOBWjt+K2t3aTwa+9sIbcJJeu5Znk0hiVJ+Iouli3gxAHSsrl4+03txNLNL3ttNJCtsJCsccWAEdox8ZcHXqOeoA6Vr7XlW2ub+59xoUgniMsMb/YXZ7tJUaVMYDqxBIHXAzmrcVGKs9Vnfw/V1I2280brka39n4ZD3oWMqjPIxyNW5YzPq3DOMOdW4LEHpVF9qXaQ/Epu6hJFrEfcHTvWG3eMP5DwHqTV/c38ue32clr3rw94B76gHoc4YHqp8RkZrzHzdyVd8Nl7u5TY50SrkxyD9k+fmDuKvbOVOdRzk/e4ISV0rGgpSlb5GK+liY9AT9K4Feluzq9W25diuCuruoZ5SBsW0PI2M+uKq4rEewipJXu7CpXZ5raIjqCPmK+K9LchdoUXGu/hktVQRqpIZhKrhiQQQVHlVYcA5Qtm5layZdUEc0xCHcFUUuqnzGcD1AqKGMd5RqRs4q/MVortYWO4BP0NfJXFej+fO1NOEXEdqtqJAY1kyHEYUFmUKAFP3fTrWr7dOC28nD470IFlDxjUAASkgPutjrg4I8sHzplPHSlKKlCylo7hulCKpOw3r6aJh1BHzBFehOzmzt+HcC/vARB5DFLPIdgzaS2EDEHSuFH4k1suQ+eYuOR3EctqqLHoDKzCVXD6vNRj4fzps8e1vNQvGLs3cFE8zV9iFj0B/A1Y3JvKVs/Mclo664YJLgqjbgiMnQG8wNvnirG5z7Vk4ZeLZi17waY2LCQJgOSMBdJ6AeYqari2pqFON21fW2QluJ5xxSry/tAcvW4t4rxEVZe9ETMABrVkZhqx1IKbH1NUbVjDV1Xp76VgasKUrd8p8oXPEZ+5tlzjBdzska+bH+Q6mppSUFvS0Qh9cnc3T8NuVuITkbCSPPuyJndT5eh8DXofidnb8bsIp7dlJBSaHWMp3iH9FMv6y5yrDw6joKxOVOx3h1moaRBcy+LygFQf2U+EfXJ9anEMCooVFCqOgAAA+grm8biqdSalTWa48yWMXxK25t43dSxLa3sC2UMhUS4lW4muApB7m1jiyx1EAaiBgHwqR8l83yX73ANs0McLrGjFlYs2PfU6dgy7ZAJxnGciuvnXgk5VpeHwobmbTDJPrVJI4MHUY2b4Tjbb72cHFRe247xKLRw/hkNnqi0qY4zLOsIzuZ5joRWO5IAZifCo1GNSnaKV+unN/78hNGWtSum1uVddSsrdQSrBgGGzDI8jkfSu6s8lFKUoAVH+ZeJTiSC1tmWOS5Mn2rLrEaRJqcqpIDOcgAHbqTnFSCtTzDy7FeRqrl0ZGDxSxtpkicAjUh+RIIOxBp8GlLMRkG43yxNHcwy3snfrI6QC8hzaXcLSHCB+6OmWMtgdMjNWBwXgsNrH3UIIGSzFmLu7n4ndmyWY+ZrR2fKl00sZvb03McDCSOMQpFmRfgaUqTrK5yAABnB8KlQFS1ajaUb36aDYrO5zWDxrgkF3C0FwgkjfqD4HwIPVSPAis6lQJtO6HnlztF7OJuFy5GZLdz9nLjofuPjo35HqPECG17J4vwmG6heCdA8cgwyn8iPIg7g+BFeXef+R5eF3RibLRPloZcfGvkfJl6EfI+NdJgMb7Zbk/m+pDKNsyMCvRPLR/+02/2S7/AJy152FeguX7hf8ACTDIz7LdDGRn4pKdtFe5D/shI6kd/s6fp7v/AFcX+Zq55Z/64T/v3X+7NdP9nmULc3WSAO6j6nH65rDtePw2nNU08zAR9/MjP4KHUqGPoCRn0qCrFuvVS/xDgup8/wBoH/pSP/Zo/wDeS1Oe2Zv/AKFH6vbf5Sf6V389dmcHF7hLpbxYwIlTCqsgYBmYMG1j735Vpe3Xj9stlDYpIry94jFQQSiRowy2OhJYYHzqCnNVHRhHWOo58WSjkmGBuXYVuiBCbdxKSSoEZL6jkbjbxrv7O+HcHiWb+6pBJkp3pEjORjVo+Lp1ao/Y3S/4SIyM+ySjGRn4mHStH/Z2uFU3oYgZ7g7kD/tfOoZ0m6dWd3lLTg8xb6HxyT/1su/37z/NUx504TwCS+RuISKtxpjAUyumVDHRkDbrnyqE8kzr/iu6ORgveYJxj4vP6Vp+2ucHjWQcgRwbg58z/WrUqTqV4pNr3FoNvZMn/wDaD/6Mi/2lP93LXnqvQHb9co3DIgCCTcIdiD/o5K8/1b2ZlQ72JPU2HAOBTXtzHbQDLyHA8lHUs3kAMk/KvVPKPKcHDrZbeAdN3cj3pHxuzf0HgNqg3YTyd3Fsb6VftLgYjyN1hB6/xkZ+QWrVrL2jinUn7OOi+o+EeIrg1zUe5w5lFpDhSO9fIQeXm59B/Os+nTlUkoR1YVasaUHOeiM/+8IJpJbXOplXEigkbOCCARvnffHTIqvb+w0SNY/avGh9zh1hG0SmM/A11OxG7DBI1D61q+XeMGC7SZiSC2JCfFW+Inz65+lT/tCN61p3dioJlYJLJ3ixd1CQS7Bm2BIGnO+NWcGtKrh3haiink+L5/vf2lDBYz+VBtqzT8uBhdmvFJZVnQW0FtbQuI4BCxZWYZ733sAPg4GoDBOevWptVWcF44I3iiSdp+4wqWXDYi0KAbfbTv8ApBuScsoJ3xVpCqOJjad+fX7mhB5HNKUquPODUPu34tZguZ7S6jG/2w9kkx5a1zGT8wKkfGuHtPbyQpK8LOpAlj2dD5j/AJ8fCqsflyK2vLReJWyaRI+u9eSSeGcmNljV++Zu5YuwOlvdyowTVmhFO9/C3+vIZJk35UuClrLfXWlDcSPO2HEqpHtHEoZMhwERdx1JqQWPE4Z11Qurj0OcfMdR9ajfaFMIrERIAoZ0QKBgBVy2AB0Huiq4sb+SFxJExVh4j+R8x6Gr1DA/yabqJ2d8uRkYraX8WsqbV1bPmXrSo9ypzYl2mlsLKo95fAj7y+np4VIazKlOVOThNZmrSqwqwU4O6YrRc5cpQ8StHt5difejfG8cgHusP5EeIJre0psZOLUlqSnjfjPCJbSd7eddMkbaWHh6EeYIwQfI1hZr0Z2x9n3tsHtVuubiBTkDrLENyvqy7kfUeIrzma63CYhYinvceJXkrMZpmlcVaEOc0zXFKQBmmaUoA5zXGaUoYDNSHkTlduIX0VsM6CdUp+7Eu7H69B6sKjwr0V2G8oezWZu5FxLdYIz1WEfCP4j73y01Uxdf2NJvjohUruxZEECoqogCqoCqB0AAwAPpXZSviWUKCzEAAEknYADqTXJak+hjcW4rHbRNLIdlHTxY+AHqapri/FJLmZpZDu3QeCr4KPQVs+buZTdy4XIiTIQefm59T+QrQV1Oz8H7GO/L5n5I4/aeO9vPch8q83z9BVpWMqXfCftY1n0xsGiYZDvFuoI9Sqn61VtWH2XXeY5ovusrj+IYP+UUbUhejv8A+LF2PU3a+7/kvyayASTw8Jtu/MSXSzzStaYtvhjEiIuj4VUvpPnp3qWcicSknsleRjJpeaNZSMGaOORkSX+JQDnxOa0SC1tLyVrLhV1JNllMioI4veOpu7aVwgBPUoN6y+Sb2c3l9HcxGBmMFwkJkWXSjx92cFdvigJwOhNYdX3oOy7eF9fyvA6tZMmVKUqjclI3z1xGyigQXryqGcd0sLyrLJIB0XuiCevicdKi/CuWuIXMqOstxa2oILQz3Htcky5B0shysQOPFmO9SPnKVZHitEtIbuZw8irPpEUUalVaRiVY7llUBRk/So/wvgKWl3AbuwtIu8kCxT2skgVJtJZVdG07NpIB3Geo3q/Se7Ty1z5PwV/3gRSzZldqU36BP9Y3+UD+tQKpp2oN9vCP/wBZ/wA3/pULrodnK2Gj3/U43abvip930R3WV48UiyRnSynIP/PUVb3LXMaXkWoYDrgSJ5HzHmD4VTdZnCeKyW0oliOCOo8GHiD5ikxuDWIjl8y09AwGOlhp5/K9V9y8aVrOA8eju4hJHsRs6E7ofI+nkfGtnXJyi4NxkrM7SE4zipRd0zivPvbR2eeyym+t1+wmb7RQNopT4+isfwOR4ivQdY3EeHxzxPDMoeORSrqehB/561PhcRKhU3lpxQ6SujxnXFS7tE5Al4Xcad2gkJMMvmPuN5OPz6j0iVddCpGpFSi8mV9Dilc0pwHFKUoAUpQCkAknZ9yqeI38dvg92DrmPlEvxfLOyj1avV8UYVQqgAAAADoANgBUE7IOSP7vs+8lXFxcYd89UT9SP5jOT6n0qek1y+PxHtqlloiWCsrjNVtz1zd3pNtAfswffYfrkeA/ZH5mu7nPnfXqt7Zvd6PIP1vNV9PM+PhUGrQ2fgLWq1F0X3Od2ntHevRpPq/sKUpW6c6Kl3ZlNi6dfvRn8mX/AImojUl7PGxfL6pIPyz/AEqrjVehPoXMA7YmHVEp539viimuYL2O3jjiZ1jMCMWdVJwZHbHvEY2Xx8a1XJ16x4hGTeG89osTKxIiBjKyR6V+zUYH2jbHxBrK5+4f3c0V81rb3aJ3UXdyFlkV3l0o0erMR96QfEoO3Ws3lrinDxcNElt7HdSgu8TwiKSQDcsGX3ZRnJyrHzrmU7Uclfol58e87h6kspTNKokhDueriKCSG5F5FaXCrIiGVS8c0ZKl0ZRg7EKQRuD860fBOYFvryAXV7DL3b64oLa2uERpQrBXkkkB+EFsDIGTUh5zv7iC5sngjMxd5oTD3gjDlotaklthp7on6muqXmLiMTxNdR2NrE8iJhriSWVtTAaYwqAFt/l57Veh/WudnxV+PZcierNT2op9tCfNGH4N/wCtQqrB7UoPcgfyZ1P1AI/ymq+rodnSvh49/wBTjtqRtipd30FKUq+ZpmcJ4vLbSCSJsEdR4MPIjxFWry5zVDdrgHTIPijJ3+a/eFU9X1FKysGUlSDkEHBB9CKo4vBQxCvo+fqaOCx88M7ax5ehfdKrvgPaQy4S7GodO8Ue9/EPH5j8KnVhxKKddcTq49D0+Y6j61zNfC1KDtNd/A6zD4yliF7jz5cTp47wKC8ga3uEDxuNx4g+DKf1WHga81c/9m1zwuTJzJbsfs5gPwWT7rfkfDyHqWum7tI5UaOVVdGGGVgGVgfAg9afhcXPDvmuRZlG54wpV1859ghJaXhjAZyTbyHp6Ruf5N+NVFxfgdzav3dzFJE3k6kZ+R6MPUZrpaGJpVl7j7uJA00YFK5xXfY2EsziOFHkduiIpZj9BVh5ZsDoxVwdjvZcZGTiF4uEXDQRMPjPhIw+6OoHid+mM9/JXZRBZ6bvjLxhh70dsWBAI8ZMfGf2RkeeelTDi/aSMaLRM+GthsP3V/4/hWXiK1Sv8PDrrLh4kNXE0qOdR93EmXEuKw26a5nCjw8yfIDqTVa8zc7y3OY48xxeWfecftEdB6D860V/dzzN3kxdj95s7eg8APQVi0/CbOp0velm/JHPY3alSt7kPdj5sUpStUxxSlKAFSbs6TN8p8kkP5Af1qM1M+zC3zPK/wB2MD6s3/tqpjpbuHn0LuAjvYmC7foZ/aJfQl47a4vRaQsFlbTE7SsySAppkwUjAKA9M7eVYvLnEOFrfQRcOaK4kmE5uLhnaW4ARAVy77jUxxjpt0rb818yXNrMoV+H92yjEdxcG3lY75wSCpHTwrp4J391exXU1r3AihmCyJNDPFKZTGNmQhsgIeoxud/Pm4/1Z6WfFa9LXO3epMsUrnFKokljTc2W8xt9dtDHNcRMJIFdtKrJuurORkhXbYkZ6VALSc21/Bd30V8X0TpcTzQa44ywQxmEQa0iUFWHu74ferWm1aTpxqwdOc4zjbON8ZquOZZuKPIlot4PaphkQ2sYiSCPoZppX1SaR4AaSx2FW8PK/u5fjzyI5okXO8Sz8PMkZ1AaJVPmvn/3WJqqquXhfDkFoLQzGcondSSMwZySu5ffY75wfSqfu7Zo5GjbqjFT8wcVs7JqLdlT5O/ic1tqlacanNW8DqpSlbJgClKUAK7ba6eNtUbMjDxUkH8q6qUNJqzFTad0S3hnaRcx4EwWUefwN+I2P4VI7TtJtG+MSRn1XUPxX/hVX1221o8jaY1Z28lBJ/Ks+rs/Dyzat0y/BpUdp4mGSd+uf5Lei5xsW6ToPnlf5gVzPxnh8w7t5IJQ22g6Xyf3TnNQrhHZxcSYM5EK+XxP+A2H1P0qc8G5at7UfZJ73i7bsfr4fIYrDxFPDUvkk2+y31Ohw1bF1c5wSXbe/hc1s3ZpwhzqNlBn0XSPwUgVuOF8CtbZdNtDFED10Iq5+ZG5+tfXE+MwW66pnCjwHUn5AbmoLxjtKkbK2y6B99sFj8h0H51HRoYjEZK9u15E+IxlDD/O8+S1J9dtCBqm0ADxfTgfU1oLvnjh8WynWR/2abficCqxvL+WZtUrs582JP4eX0rorWpbJil8STfQwq22pN/Dil2vMn9x2nodltyR+04H5AGoTxK6SWVpEjEQbfQDkA+ONhtnfFY1K0aOEpUHeC82ZlfGVcQrVHfuQpSlWSoKUpQAqy+zOy02zyH/AEj4HyQY/mWqtUUkgDcnYDzNXPZJFZWaiV1jSJBrdiFUH9Yknp7x/Osja1S1JQWrZt7Fpb1Zz5L6kRhu+HQXl2vFViSaWZmjluEBSS30qI1jdwVAUAgrkb586zeRRb+1XZ4fj2I9zo057n2j3+97nw06e7zp2zUcu+LSEY4VPeX48IprX2mAny76URlR66mqxuW3uGtYzdRJBLj34kOVTc4Axt0wfrWPWThDPjla/wBrHUrNmypXNKokgNQ//wCGVs1xPPLLcye0OXePvmRD91T3eGZVGwBOAPCphXBNPjOUPlYjSephcK4Lb2qd3bRRxLnJCKFyfM46n1NV/wBo/CO7nE6j3ZRhvR1H9Rg/Q1Iv8Wz3cnd8MiEkatiS8lysAAOGWLHvTNsRkYUeZrc8wcIF1bvEep3Q/dcdD/T5E1bw1WWHrKc+OvQpY3DrEUXBa6rqUrSvuaFkYowIZSQQfAjYiviuvTucM1bJilKUCClKUASLlqbho/8Ay1k1eZJaP8FwR9c1PbPmLhqLiKWFF8hhfyxVQUrPxGAjWd3J9L5Gnhtoyw6tGMetsy2rvn2xj6SFz5IpP5nA/OozxbtLlfK26CMfeb3m+g6D86hdKbS2ZQg7tX6jq21sRUVk7dDtubp5GLyMzserMcmuqlK0kklZGW227sUpSgQUpSgBSlKAFKUUZOBQBI+Q+Ed/dBiPci98/P8AVH47/wANWle2MU0bRTIsiMMMjAMpHXcH1FafljhS2VpmQhTgySsei7Z3PkoH8654NzQJY4GmHdNdtIbePDFmiUF1Z9vdJjAY+A1AdTXJY2s69Vyjoskdts7D/wAeik9XmzG/wDFFvZT3NpjoscpeL/wpdSY+WKk6jaisD038PrXNUpTlL5jRSSFKUpgorquoBIjIc4ZWU464YY2/Gu2lAEH4YeKwQx2EVvAhiQRi7aVTEY090SCFftC5GMqcDPjitzwySGzKwXF53txM2v7aRFd2OBiOPYKu2yqPxNOcTJDazXVsi+0JFpWTQHZY9as+B+tgZbT4lRUVmt7a74jcxp3N17ZYJIj5Dd28RKL7wyYw2tWBG4Kk1bS9om3kuzmR6GX2h8tZ/wDm4h02lA8vB/6H6VAKu/hNtIttFHcMJJBGiyt1DuFAY79cnNVtzlymbV+8iBMLH/wyf1T6eR+la2zcYv6Zvo/t6HObVwLT9vBZcV9/UjNKUrcOeFKUoAUpSgBSlKAFKUoAUpSgBSlKAFKUoAVM+z7lrvH9plHuIfswf1nHj8l/n8q1PKvLD3km+REp99v/AOV9T+VWJxzjMdjDGkSBpJCIbaAELrcjYZ/VUDdm8APPGcfaGLt8Gnq9ew3dl4Hfl7aovdWnazE5i4hLNKeH20UMpaIPcd+WEawuxQLhRl2bS+2wAXfqKj9xyxLY3YPDJkklMDiOzuXZu7h1jJgfOVUOVyrZzjGawZeKXJ4iyyXFnbcRiWNFALG3u4ZMuInDe8ro3Qg59/Yb1MODcJvJLkXd/wBwrxxtFFFCWZVDsrO7M4BJOhQABgAHrmsjOlHha2nP8dDp9TZ8vcGFpbpCCWIyzueskrEtI59WYk/WtlSlUm23dkiFKUpAFKUoAGtJDwy3snnuQIIIioZ9MSR4K6i7u43bII2PTHrW7rrngV1KOAysCGUjIIIwQQeoIpU7CWIUHv8Ain20EsljbJ71udP2ty4+GSVT8MH7HVgcnG1b7lvigv7GOWRF+1VlkTqupWKNjPVSVJB8sVoeJ8rS29u8Z4i8FgiksmhTLHF4xrOTqC+A90tjABrRcMWWeeJNU/DY1jH90ppHduFB1GYZOt2UZMTYOliRvk1d3IzjeLyWnZ6vnysR9T65r5Ke2Jlhy8PU+LR/PzX1/GotVyWPHozIlpcyQrdmMO8KMWGOhK6gCRtnB3x+NaLmTs9WTMlrhG6mM7If3fun06fKtPCbStaFfuf79Tnsbsl5zof+fT0K4pXdeWUkLlJVZGHgRj8PMeorprbTTV0c8007MUpSlEFKUoAUpSgBSlKAFKV2W9s8jBI1LMeigZJobtmxUr5I66kHLHKMt22o5SIHd/FvRPP59B+Vb/lzs66SXnzEQP8AnI/kPxqRcy8yQcOtxK6OyB449ESBiuo4GRkBR8/MDxFYuK2jn7Ohm+fob2C2S5e/XyXL1MiaSKztysSFtCOyQpjvJNAyQoJ95um/rUL4bxC34lEkNyxu5bs98Y4thw9UGAQThomRgFyfeZicDFYnN0ttfTWd9aT6Xjc2xcZD20km8LSxnBUd4O7ZWG4lPpWZw/gk9zJJLAzcPuiRDxGNUyku2RNATsHIOVcffOdxvlxgox3pPN+T+vh9zpMllHQzuWuVCqz2N3FFdW7s0ouiQzzOz4ZZwSW71cY1g4wo6EYqbQwqihVGAoAA8gBgCsfhXC4raJYYVCIgwB+ZJPUkkkknckmsuqlSo5u49KwpSlRjhSlKAFKUoAUpSgDqurVJUaORVdHBVlYZDA9QQeoqOtZXFhaulsHuyGVbWN+sIb3QHkJy0aEk5O4XbfrUnpToyay4CNFV8U5TvYLeZJBbzNK63DcSeTuHtpRjMjA5JCYITQRscEecr5f509qu2gSFxGIBMk7+4ZVL6NQjIyqkgkE4zpO2MVmcwcnw3zD2l5WjVcCAOUj15/SHThmYeGSQMdM1EDPcWE9/IzyXExFnZ2TSKFaR3V2RcgAPpaTJbHRDnpVxNVo2evhrZfvAZbdZO7i3tbtWRu7lCsVbBDFGGxGQcqw+hqI8W7MurW0n8D/0Yf1H1rScH4PNFcW1pDbmC8hMct1drMrRz25du8Z9wZi7agFZcqfECpDb8z8Riu5bVoUvlgSN3khxBIveatKlJGKM+FzgMNiKkhKrQfwp9tv3L7lavhqNdfEj38SG8Q5cuoP0sTgfeA1L+K5Fa2rm4LzRbXbzRwMS9u/dyqVI0tkjr0bdWGR5V23HB7ScnXHE5BwdlyD5EjcGrsdrSjlVh4fkyKmxE86c/H8ehSlKtmfs/sG6Iy/uu39SaxW7M7PwaYfxL/Vasra1B8/AqS2NiFpZ95WFKs5ezO08XmP8S/8AlrKh7PbFeqM37zt/TFD2tQXPwEWxsQ9beJU9Z/D+A3M/6KJ2HnjC/icCrah4HZwDUsUSY6sQNvq1d/D+L28+oQSxy6CA3dur6SegOk7VWqbXdvhw73+PUuU9h/8AJPw/PoQnhXZkxw1zIFH3E3P1Y7D6A1MuH8It7VcRIqDxY9T82O5rU3XM908s0djbLOLZgkrPMItUmkMY4vdbUwDLksVGTitY1nFecUmg4hGGCQQSW0EnvIFYMJnAB0s4fClvAAY61n1atat/bLLWy9O/ia9DCUaH9cc+bNhxbtBt7W99kuEkjXQr+0EfZDUdIyRuFzsWIwDscdah0iC1vr+V/trSV42vIyda+zXKAxzqPKNxIpx+rgj4azDy7IJ7i0gOtrMR3Nl3h1DuZwyy2chbOqNu7IGemVPhUk5c5Ggt5muI+8RJoVja0ch44ssXKr1wAWYaQdPvNjY0qdOlHLivHR93r0zsO7NMnZxFcaorkF0QI1rfRyBZmizlYZSP0mjSMMQQRpOxFWGq4riOMKAFAAAAAAwAB0A8q+qp1Ksp6kiVhSlKjFFKUoAUpSgBSlKAFKUoAUpSgBXXLbo2CyglTqXIB0tgjIz0OCRkeddlKANZa8DRLqa61MzzLEmDjCLEGwF9CWLH1rT8EtZLG0ubu6A76Rp7qYA6sAA6IwR1Cxoq/jUrpipFUdrPs8uAlioODTT8PnEMa67u9srZkU5x7S80zSO/7Kd4zH0XHjWDFw7ubWXu++lN3xSOElGImnjt8mVlOoYLvHKeoAz12q5msozIJSi94qlQ+kagpOSoPUDI6VpLzki3aKCOJpYPZneSJonGpXfVqJ7wNqzrbr5mraxSbu1yv3fq8xm4RjijPFYObNr+1kmntbdPaXkYxl5VBaMSM3u4YgkHfHpXfZ803F0LK37xoJ3kuoLvSFLLJbwNqxqBAyxRxt4ipFNyu8kcUc1zJKYriK4DukYYiM5EZ7sKMZ31YzXQeSVHFRxFH0/ZsrxY2aQqE7wHOx0AKdt8Cm+0ptPe1zd+7ILM1PBrC6biVzBJf3bJbC1kUfYDX3gYsr4i3GUxtjY1n8yM0/ELaxZ5I4Xinnk7t2jaUoyKsetSGCjWWIBGdq3FlwLu724u9ee/SBNGMae6175zvnX5eFfHMHLgujHIsjwzQMWimTSWXUMMpDAhlYdVPkKj9pFzT7OXG3qLbIr7nSzeBbuxVnmhS3i4hCkrGUxmCcCWPU+WZGUZwScZNTvlT2gpqkhtYImVWiSBmY7jPvEoq9COgpw7lNVaWS5le5lnj7l3cKgEO/2aKgAVTqJPiSetbiys0hiSKMYSNVRRknCqAAMnc7DxpatZShurxBLO5FO6ueH3lxJHbyXNtdss2ItBkhn0hHyrsuUcKpyDsQa7o+WZL2MS8Q1RTrLI8DQuEltomwFj1ps50j3s5BJ9BUspUftnqteYu6azgvL8NqG7vWzyENJLI5kkkIGAWY9cDYAYA8BWzpSom23djtBSlKQBSlKAFKUoAUpSgBSlKAFKUoAUpSgBSlKAFKUoA4NKUoA4NciuaUAcUpSgDmlKUgClKUoClKUAKUpQApSlAClKUAKUp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t3.gstatic.com/images?q=tbn:ANd9GcQ383XmHO6qkXCQPm8XIRYJ2sPg8BPh6J33WsYna50J6ynq46c&amp;t=1&amp;usg=__Wd24wInOnFmqJM0mUybHABWk3T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914400" cy="914400"/>
          </a:xfrm>
          <a:prstGeom prst="rect">
            <a:avLst/>
          </a:prstGeom>
          <a:noFill/>
        </p:spPr>
      </p:pic>
      <p:pic>
        <p:nvPicPr>
          <p:cNvPr id="17414" name="Picture 6" descr="https://encrypted-tbn1.google.com/images?q=tbn:ANd9GcRgwx3SfH4fcc6CwySj91mYzbVYvoRYVE-Xt89im2M8Ci2Nh_eY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14599"/>
            <a:ext cx="914400" cy="878463"/>
          </a:xfrm>
          <a:prstGeom prst="rect">
            <a:avLst/>
          </a:prstGeom>
          <a:noFill/>
        </p:spPr>
      </p:pic>
      <p:pic>
        <p:nvPicPr>
          <p:cNvPr id="17416" name="Picture 8" descr="https://encrypted-tbn2.google.com/images?q=tbn:ANd9GcTjFj8M0SiYJO0wxlHow4DeRAF1W5PKndv6VWeeArP-84L1N7Pt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514600"/>
            <a:ext cx="990600" cy="914400"/>
          </a:xfrm>
          <a:prstGeom prst="rect">
            <a:avLst/>
          </a:prstGeom>
          <a:noFill/>
        </p:spPr>
      </p:pic>
      <p:sp>
        <p:nvSpPr>
          <p:cNvPr id="17418" name="AutoShape 10" descr="data:image/jpeg;base64,/9j/4AAQSkZJRgABAQAAAQABAAD/2wCEAAkGBhQSERUUERQUFBUWGB8YFhgYFxccGBccFxoYFhgXFhcYHCYeGhkmGxQdIC8gIycpLCwsHR8zNTAqNScrLCoBCQoKDgwOGg8PGjQlHiQqLSwqLC4yLyosMiosLi4sLS8uLC4sKjAsLS0sLCw1NS8qLCwsNDQsLDQvNTQpNC00LP/AABEIALAAsAMBIgACEQEDEQH/xAAcAAACAwEBAQEAAAAAAAAAAAAABwMFBgQCAQj/xABAEAACAQIDBQQHBAkEAwEAAAABAgMAEQQSIQUGMUFREyJhcQcyQlKBkaEUYnKxFyMzU5LB0dLwQ4LC4XODsiT/xAAaAQACAwEBAAAAAAAAAAAAAAAAAwECBAUG/8QAPBEAAQMCAwMJBAgHAQAAAAAAAQIDEQAhBBIxQVFhEyIycYGRodHwBUKxwRQVI1KCsuHxQ1NykqLC4jP/2gAMAwEAAhEDEQA/AHjRRRRRRRRRRRRRRXmSUKCWIAHEk2A8yaKK9UVn9qb3xxIWuFXk73VSfur6z/AfGsLtb0k57hA8n4j2cf8AApzHyY1RClO2ZSVdWn9xhPZM8KUt1COkaZ+I2tEhszrfoNW/hFzXM+8CDgkh8cuUfNyKS8+9uKfuo4jB0CxKE1OgFxrz61e7Q3NDKyLPJJilQSFXa6kG4IHTUWB8r8apiivClIxCkozcFLsIkmMgAEiTJFLQ/wApPJpmOoec1vpt7lB0Vf8AdNED8rmvsO9yk6qv+2aIn5XFIlo7GxFiNCCNQRxB8a0u6mwoZo5XZO2lT1YQwS4071+fPyt41pxuHVg2S844IsLI3mNrgAHEkDjSGsUp1eUDx/Sm6m8Cc0lHjlzD5oTXTh9qxSGyupPTg38JsaT02HhUMMuI2fKBdCzuY3Pu3H+edV2G3vxK6M4lX3ZVDj58frSsOziXklSADG+U9xBcSrsV1xTVYpKDCvPyI7qftFK/Z2/EkcaSSRyxRvorg9pEeWqMc68ORrY7L3vjlUNdSvN0OZQfvD1k+I+NL5UJ6Yy3i8ETpGYEpmdkzwp6XEq09fOr+ivMcgYAqQQeBBuD5EV6p1Moooooooooooooooooooooqq23txYFPeUMFzEt6qL7zfyXiTVVKCBmVpRXRtHaqxaesxF8oIFgOLMToqjqaWe8npBzEiIiRgdGt+pTxRTq7febTpXJtPEYnHo5wyN2N+8zEB52HM30IHuDQfSslicK8bZZEZG6MCD8L8a0YPDt4pZS8oW/hgifxwZ/Dp96dBzsRiFpHMFt/l591Xu1dktJhExhmeZmNpL+wDpYdLNoeWo0rPKLmw1PQcflWj3S20iLLBPcxSqbAAscx7pVVGtyPqKuY8KuGjDLlwSnQyS2kxTjoqDRf80qB7QdwC14d1M877M2AKTcCACSU6QhKjpbbSuQS8AtJi3O6+3fxIrM7qQo2KRpGVUT9YSxAHd9UXPiR8qvMTvZH9qeXD4YyyDudpncgqNO6qiwBtzqtXauDh/Y4Zpm9+ci3mEH9BXmbfjFHRGSIdI0A+pvVcTg3cdiC8WTGXKAteQRMmyMyjO0KjTSpbdSyjLmvM2E/GB3V1byYFsTIJcPhcSrMP1maOwJ5Ea8eR66V8wOyrQ5J8LiIpAbriI4yWGt7MAbnppytVU+8uKY64iW56Nx8gBUh21jYxmaTEqOrBwvzZbU0YHHIYSwkpATEc5c20vtGyCCI2VXlWisrg31sI9dtXy7cjghkjnmlxQYWWOSFksddS0n+DlWT2Xs9p5UiXi5tfoOLN8ACatot+MUNHKSr0kQH8rVKm2sJIQZIHw0nESYdrWvzy6aeV6rh2cTgUuENSpd8ySlQkCAcmVrtygk7ZqVqQ8U86w2GR4yrxNaraWzsPiGXCZ3HYLn7NLAkWCrdiLXseHjWPl2rhotcLHiYZV0zmQa+Dqbgi/KrLA7OkWcYvDSjGANeQDSUqRYhkPP+gqh3gnjedpIsyh+8yMLMj+0pHnr8aweyMIkOfRy4paAkE3IAXJzhaLGFTIzjhTsU6SnPABnrtsIPDhWs3a9IOVgJMsTE6t/ov8AjUfs2+8NOtMvZ+1Vl01VgLlTbhyZSNGXxFIvZe7GIxGscZC++/dX4X1PwFajDLNs5FMsglhDWvH68DHmub1lPAp9KdijhsO8GsO4Cf5cyR/Sdn9KjfRMGxvh3HSnMsW3+viO2mzRVVsTbYmUXILFcwZfUkX3k/mp1FWtShaVjMk2rbRRRRVqKKKK8SyhVLMbAC5PQDUmiiuXau0eyTSxY6KCbAWFyzfdA1P/AHSW3q3kOIbIhJjDZix4yvwznovujkKvfSDvIWvGLh5AMw9yLisZ+8x7zeFhWCrb7OwweUMQvojoD/b5J4X2iOXjH/4ae3y863G7kzy4ApHN2LwSXzngEPeObqLFtPCuiPeM4tmgihSZQusswAUEaGR0AsF5hRY1n9z5JS8sUQX9bHZ2b1Y1HFyOejEAdT4V52xtlFj+y4S6wj139qY8Lk+7+flXHe9lpcxrjYSCrNnSdiAoAqUoiCTmBypmDcxF6anEFLSTMCIPGNANmmpipzteHBgrg7SzcGxDAZR1ES9PHh51n8TiWkYvIxdjxLG5/wCh4V4ke54KNALKLDQWv5niT1od72uALADQAcBa5txPU869ThcGhg54lZ6SjdXV1cBAGwVznHSu2waAaevGrHZO7eIxKu0EeZU9ZiyqoPG2ZiATbly0r4+wZFNmfDKfHEw/8WNcRnJjyMzkAjKuY9mBqW7nC5JB+dRheNhoONhoOWtuGulaufJkwPXGo5kC0+uqmV6NN11SYztPh5HCELHE6uVzGxdiOHCwsOZ1pjzxBlKkAggggi4N9LEcxWb9Hex44cFE6DvzKJJG5sWFwL9ANAP61jPSRvi8kxw0LMscRs5UlS7jiLg+qt7W5nyFcZSFYh8gHTbXWCksNAkVV7f9HWIwkHasySKps3ZhroNe+QfZBHw8r1T7W2w+IKFwi5FyjKLXHU+P+aVBBj5UuI5ZEDaNldgGvxzC9jXOBXVDAKkrcgqTMHSJ1rlLcEEIsDqKlwuKeNg8bMjDgVNj/wBjwNaKPbMWLyjE2hnFsmJUWBI4CUefP8qzFFLxOBaxBCzZY0UNR5jeDIO6obdUi2zds9cda2u0d4cTBJ2WOXNEyWzRd0sP3kbj2uq6VHvdh1w+Dw+HQkgsXJIsW0vdhyN3qs2RthHj+y4skwn9m/tQNwBB9zw5eVR70LiFkSPEtnKJaNx7ak3DX5nkfL415vD4AN4xpogIykqIFkrhJCVJGwiecJkW1EGt63szSlazYTqL3B4GLVNunvIcO4R2IjJurD/Sf3wOangw5inTsvaIlU3sHWwYA3GuoZTzUjUH+lfnat96Pt5mUiNtTGpy9Xi9pB1ZT3h4XFdH2jhuRV9IR0T0x/t8lcL7DNcG/wDw1dnl66qbFFeY5AwBU3BFwRzB1BFeqxV1KKz++G1kiiObgB2jjqFIyr/uew+BrQUpfSRtfPZB/qPn/wBkV0T5tdqopHKqSyPfMdmqj/aDHGKU6vIgq9eprE4vFNLI0jm7OSx8zyHgOFRxxliAouSQABxJOgArzWq3C2WXlaawtELJm4GRhpfwA/MV6LGYlGBwynIskQBx0SO+BXDabLzgTv8ARqLbDjCQfZEN5Xs2JcfSIeH+c6zVa+fcHEOzO80JZiWY3fUnU+zXj9HU372H5v8A21zMFj8Hh24U7KzdRg3UddmmwDYABWh1l1arJsLAW0rJ0Vq/0dTfvYfm/wDbR+jqb97D83/trb9cYL+Z4HypX0V3d8KylfSGytlvw1te2psua3LNbjzrV/o6m/ew/N/7aF9Hc4IIlhuCD7fI3GmXXUVVXtfBkWX4HyqRhndo+FMfae102bgEzasiLHGvvuF0HgNCSegNI93zd5iS7MSxtob65r3uSSTpbTStltDc3GTtmmxUchuSMxewvqcoy2A8Kgk9HszMW7XDi5vZQwAvyChbAeFZMP7QwbWrlzqYPdpWrEIcd0TYdXnWRorWfo6m/ew/N/7aP0dTfvYfm/8AbW364wX8zwPlWT6K7u+FZOitX+jqb97D83/to/R1N+9h+b/20fXGC/meB8qPoru74VlK0uyX+2QfZHP62MFsMx529aI+FuH/AFU/6Opv3sPzf+2veH3CxEbq6TQhlIZT3+I/21ixuPwb7fMchabpMGyhps0OhG0E01pl1CrpsbEW0rJMhBIIsQbEHiCNCDUuCxjRSJImjIcw+HI+BGlaPf7ZOSVZxYCXRwOAkA1I8CPyrK108HiUY/DJciyhBHHRQPbIpDrZZcKd3oGntujtRZYwF9UjtI/BWPeQ+KtceRFaClL6NdsFLoTpGwbwySnI4+DZW+dNqvPBBaKmSZKTHZqntykTxmu20vOgK9eprj2viCkLkcbWXzbur9TSN3txOfFyAerHaJfKMW/O9OreFv1a9M4J8lBf/jSAllLMzHixLfxEn+dbPZyc+LKvuo/Of+PGsmOVCAN5+H714Jpqbt7P7HCRIfWYZ2831+gsPhSzwGG7SWOP33VfgSL/AEpwS8dKj2yvO+yzsErPZCU/mJ7KzYYQhS+ofM/CvFFFFY6vRRRXHtfaiYaF5pL5UHAcWJ0VV8SdKKAJMCuyilVi/SRi2YlDHEvJQgYgeLNqT8BXvC+kzFqe+IZR0KFD80P8qrmFdL6rxMTl8RTSorAr6Ve7rhu94S935lb1BhfSnJ2n62BOz6Rls48QWNm8rCjMKX9X4mJyfDzrf4vGpEoaVlRSwUFtBmY2UX8TWR32357A9jhmXtgbSNa4j55RfQydQeA8asdt4+HF7PxHZES3hZ1WxDdzUMARe6sOXAi1YXcDZMOJxBXEd8KhdVuQHOYXzG9zYG9ufE8KtUYdlBCnHPd2eHCp9n+kLF2ygdq/a9o3dLHIbXiVVHcHQ8q2u7O9EmKYq+FlhyrmLNfITmsFGZQb2N/gau4o44UsoSJBYaZUXXQDkL8qnJopLjjauiiO39h4V8oooopFVm9Gz+2wkij1kHaL5rqfmLilaKdEQ1seB0PxpO4zD9nI6e4zL8iR+VbfYzmV55nZzVjtlJ8Ug9tUxIlCV9Y7rj41Z7oYnLi0U+rKDE3+8WH1Ap5bKxBeFGPEjXzGjfUGvzxh5sjq44qwb+Eg/wAqf2773Rx0ka3k1nH/ANUe0U5MWD95H5D/ANjurTgVSgjcfj+1c298+WA/hc/KNqQq8B5U+N8YM0BP3JB842/pSY2XsGWdC6dmFByku6qL2vbXwo9nvNMrdW4oAQi5t96KrjUqUUgDf8qn3RS+Ng/ET8lY0z24msDsPZLYfG4Us0biQtlMbZhopBF7Wvc1vm4mseMdQ9jc6DI5MQfxrB8RVEJKWYP3vkK+UUUVFRRWe3v3blxixokqIiEsQyMWZ7ELYggAWJFvG9aGsdvlvy2GdoIVHaBQTIx7qZgSLLzYCxuTbXnUU/DpcU4OS6Wz0aWWvMWPMdCNCPnRU8uAkVFkdHCOSFdhYOfWNr6nre1qs9kboYjFQmWEIQHyWZspawBJUkWsCbcaVBmvYnENoQFLUI0nZNUtFXkm4+NW5OHNgCdHjOg1072tcGw8Gk+IgikcIkkiqzE2AU6kX5EgZR4miDQMS0pJUlUxrFMSDYkse76yKzpPGTikKmzKrNcr5GIkkcPClph8Y8cgljbI4bMpUAZSeg4WNzpw1r9Dbb2hFHC6tYllKJEpGZy4Kqirfhrx4AAk6CkftbcnE4VFZ1Ei2GZortkPRha9tPWtaoTJFcvCus51B2JV89R+9dOD3phJWbGHFYuVDmVG7NYEbkyqD3j0uvwpqYSZnjVnQxswBKMQSpPskjQmsLuXsGPFQwyzRuGw72jfgsyA50DAi7BGNgfhe2lb+n1xcTkCsqRpM7uyNlFFFFFZa+pxFK7eqO2NnH37/MA/zpopxFLbeXCtJi8Uy2IR1B1172VFA6m9M9nrCMfJMDkz+dIHiaHQSzb73yNULcD5U990Zro3isbfxRgf8aSGJwEiBi62yuY24aOBcr8qd258VkP4Il/hjB/5Vs9prSt1opM2Xp+D9KvgQQVA8PnXbvCLxqORcKfJgy/mRSV2VlKyYaVJmBcMDEoZlaPMmqniCDTw21CWge3EDMPNDmH5UoMbL9nxeLAkMQliZo2BI1fLIgBHU3HxrA3IcWlIupKSOtCtbTpnBjbEVoxI6JOknxH6V7xcTYc4RhDLHDFLo0pXOzSEFrqvqiy1vJRqaW2O2i2JjlKxysGSJna3dV4QVdr8MpB+dbvY+P7fDxS8ytm/Evdb6isrjbjS2luxJzJMb1Q4JubznHHYACBSpSpKgngR1Dm+VddFFFaaTRS82PAmL2xiJHUOkRJUHUXjKxISOB1BPwre4wv2b9lbtMpyXNhmsctz52pYbo7ROz8W8eKRlzgRucpYhg2ZWBHrKSdSL8QeVRWzDjmOEG+XwkT4Vo/SVseWWJJkOZYQxdOdmteQdbAWI6ajnXf6P8fHJgo1jsDF3JB97Vs/kwOb59K0hFLDa8x2VtAtAP1UqhijaKQxOaNW5FWF16Xtwo41LRL7fIbRdPzHl3UzJZlQFnKqq6ksQFAHG5NJfCbJafFtHgjmAdmjYiyqga6yMCPVFwLc+Ftavn2e+2MU0yXjw6ZUDNYkZQGdFXgZLse9w4cdBUUuNj2XtR8qWhyqpW/eKOq3dS3rNmW562IoNacKnkwpKTKynTdwO88Ow0ysNgY09SONTzKoq368Be3hU4NQ4TFpKiyRMHRxdWHAipqmuTRRRRRRRRRRRRXuIaisDszEl3xMpw806NOr3jI0MbM6hhxI1BrXbcx/YYaWTnlyr+Ju6PzvWY3ZwEqwho5g6t3nhUEsp4XurqyvYcR9axKUlIedURHMQJzC4Oc3ToejEkCRBp6QeakcTs6hr21V7XxscoWKJZVZ52kftAL5pLLYW5U5N3o7I56uQPJAE/40rY2M20YwzTMkALntlAdQgzlToCRfLYmm3seApCgPG1z5t3j9TWuBmbAEQgnUn/0VOpA2I3WmmsAyo8Y7v3rspSb+7PMLxyqFJhfs7MLgqbvFccxa6026zW+mxVmjN9A47Mm3A3vE58n08mNStQbKXTokyf6dFf4kmN4FNdRnSQPR2eNL3A73CRV+0zFMhcPGq92ZHWyqAugYE2186k9Hm0rF8O17EdonW4FmAHO4sfga5928fIhkgkZIREjEyZELxlWF+Pr3uQB4iosfjcRiJPtkEbCPDgZXPrMFOpYj1jqbgaAXqq8OgKdYbSEJMFKswyhUlSIGVPSJNsyjFujlnEFmErUZN5EXjQ7ToBuHfNbdMaHNokmlboI2QD8bygKv1Pga9zmSL9vHZffizSIPBwBnU/esVPhwrv3c26uKhV18iCdVI4qfL6i1WwNOYcQ6icsHQg6gjUdnVxphZA29RrLxY3tDaBXmPMhWRF8WkdQB5AE+FSTNLFbtkOX95CHdB4FP2iediPEVpC1fBToRpHn67KryQrNQTtKbQIz9XdWjiXzZgGbyUHzFeMYCoy4qLu++qGWFj1sAWQ+DD4mtSTQDUwjSPP12VPJCsrg0LAJhYrL77RtHCvwsGc+Cj4ivmLAXTFQ26P2Zlib8LBSy/hYC3U1qyaqtv7zRYNVaUm7myqvrEe034RzPwqUoCjlCfP12VUtgCSarsOHk0w8dlA0eRGjiHgqWDv8AAAeNfJcX2ZtOkkR5HK0kbeKyRg/JgDWlVwwBBuCLgjgQdQQelq5pdphJ44dc8iu3ksdrk+ZNh8agJSbZfP12VJbEa1TQ9rL+xjIX35g0anwRbZyT7xAA8eFRSY4JpMksLdCjOp/BJGCrfQ+FaivoaohGkefrso5Ib6zcKyyaxRWUe1Nmjz/dRfXB+8wAHQ1Gcbl0ljmjboYncH8LxBlb5itPVTvLt1cLCztryC31Yngv9fC9JfcS2iyZOiQNSToO3w10qwZB29dYff7aSZ4sOScqsHlI466AAe9lJPxFc2N2Rg4k7YLOYzl7J0mW8ha91AtdSoBveuFcpi+0ThXfESshdrlYQOLZRxfXQcgor3j4AqRw4VpCmKswikAJFmKq4blmy3OnDnUNtFtLbIWoQo5zcJUZly40iFAZrQCLSlVJUqSpUDQQNo2D5aeYq49H2zjLI8jXIlYRgsSWKoc8hLHjoFT403Kze5myBDGAD3UHZr94g3kf4toPLxrSVVK+VKnYjMZH9Oif8QDG8mt7SMiAn1x8aKjxGHDqyMLqwsfjUlFXptKLfnYRik7cqHKFRMpvaReCSm3I2yt0IqGDbV4osRiSIwkv6hIbXZLFZIzHe2TQDMddT1po7b2X2yaBSwBFjwdT6yE9D9CBSb2rsFMLMrSK74YsRYaOCOMT34MD8xwpaGm3AMO7snIduWDLYkwDsE6ptskYXgptRWnQ69e8+tb11bF2i2DIxKAthpmKsoveJgTlXXQsBwI0IuOlNHAbQSZA6EMGFwRwI6j/ADSlnszES4tyX/VYWwhESgZTcgiOMH29Ll/ZseFRbH2vJgnkeFZJcH2hW50F+AZTwvpa/A6XsaotLhdUpMcqIzJmygeikqMDlQLblAQd4G1hKQD0Tod28x90+FNqiqzY28EWJTNGwPXkQejDkas6e0+h2cuosQbEHcRsppTFUe3d748MxTJLLIFzlUU2Cjixc6WHO17Vjcf6U52P6mOOMdWu7fyX6Vst5d1VxY1llQjkG7h81PDjYkced6w+0t05sNGQsEsurEOpR1GZQlyqDMLLfQjiR0162HDBF9eNYni6DbSq+Xf7HN/rlfwqg/lVPj9oSTOZJnZ3OmZug4AcgPAVJgdjTzEiGGR8ps2VT3T0a/A12Y3dLFRKjSRFc7iNRcFizcBlBPSukOSQYEA9lYznULyanwe+2Jiwww8RVVFwHsTIATewJNhx0sNK0e4+zMT20GKlJkjkjeNSSSyKBdC1+CkqbHx14124D0VwKD28kkrfd7ijrbiT01NbOOMKAqgAAAADgANAB8K5r+Ibghsa6mtjTK5BWdNK9UUVWba3giwyZ5GsOA5lj0Ucz9K5Lr6GozamwAuSdwG2toTN66do7RSFGeRgqqLknkP85c6V218c2PbtJJFw+HQ5YzJc5mPHReLW48lFhUm0cZido99YmOHRwCiuocnmbni1uHIX0vUmOwSxxLHP2n2Yk9jIUIlwrniki+0v51nSrI6lbh+1mAkEKKBF4FwXCN+yQmT0lLVnSQkc3ebT/wA+jwqWmxGAdo7oyuA1iA8Ug9l1BrR7mbKmxMv2mU3dwVjNrZFGjSKOAAHdUdTVVgdnjGPGqhxhsOojB9uUk3yjozHl7K029i7K7FbkAMQBYcEUerGvgPqbmnvqDnMKBnI+0VEEjYnrUIKhJgW2ioYbJMzzRoPn2XjvruggCKFUWVRYDwFSUUVNb6KKKKKKKot4t3VnVu6GzCzpe2e3Ag+zIOTfA+F7RVVJCxB9duwjYagiaSeIw0mAbMR28FnRMxYCN30YOo1V7aG1rgmxF67odoRyizv/APkhKmVyMqyuf2cSxj1IlJ9W3Aa0ytrbCWYE2UMRZri6uPddefgeI+lLnaG6c2FkY4X2vWw795JF5hCdJB4GzCs7yUrkvWVsXoNfescigJhUZJOYjMExlKFNnm3Tu9ajhrs0mq1cA4xC/YwYZ2GbKrBoHTU50f3Li2RhxOlquNkekvKcmJQqQbFl1W401XiPgTWawO1Vw7SFYzFK0iDLraOMMGdQW1uSOfKrTabrHOmFgWKUyTGSTOuZCZScq6H2UN7g055qXAl1BJy81YOVQCRKiVSqUiQAFFQmdmiULhMoO241F9LWv1RTC2dt+GcXidW8jcjzHEfKu9ZRyNJXeBsOkrjDI8ZRyuYPdSBoSo9ZTfxtVxgzjEyJ9sVZnUMkMhLMQdQCxBCseQJqpQ+22lzOIUJAcGVUa3KMwgDU5QBtpgeSVFJTptBkeMfGmpXwqOdtNR4HqPGlngtv7RdC98OAHKHtMiHMvFdSKhw+9OOlm7BGgD662GXui5s1yDpU5sTzrN83pfaaAazzKtyjdtb6W/Wmi0oHEiuDaO34YBeV1XzNifIcT8qXLYjEzkoMejtkZssN/YF7XAXj8ajg3YV4lYLJM8iBu0E0ShWb2Mr95iDobmlLWsRyzoQNyQZ2+85lA0PumYtRnnoJnrPyEnxq72j6RGlJTBxM7WJzEaWGpOTibeNqy2xsR9qxsf2omXOSO8SBcglRYcFvyFWizxwLDi+yYSxnsJI1IRVkQG7MLEnMvLgapcYFTGXwh7QZw8YUEniGyWGuh0rZhWm1B1LaCCUKHKEyrMJChmmwEpIjKDcjSszq1SkqM3HN2Rst376uXwiYXM4yhHUdvhJXXtApNgUIOpB1Xg1cuy9mS4slRJOMKH7uclmY+yiLwZ7fAcatNlbkviJ2kxKguzZ2iQ2C5tf1r65B90XY0y9k7DWEAmxYCy2FlQe6i8h1PE/SkodMfZqzKMSvYI+7M5lDQLOyJKiIpyWSo3EDd57hw+Fc+727ywKvdC5RZEGoS/Ek+055t8BzJu6KKshAQIHrzJ2k3raBFFFFFWqaKKKKKKKKKKKKKixOFWRcrqGHQ/mOh8alooorK7b3ISYagSADu5jaRfBZRqR4MD51iZtyZcLIJIJOzdfVEygcbggSC6HTypwV8ZQRY6ilpQW0lDRgHVNik/hNoO3LlmlLZSsyRfft76/PeO3exMWskT294DMvW+Zb1ZPtvDviFxUnaiRcpMQVSGZBYESE91dL2IvTjk2FEdVUoeqEr9Bp9K4sVuoj8WDf+SON/wCQP1pruIedjlEg2IlJKDCokQQvWB702sRWcYXJ0Txve403fClQ28a/ZrZYpJHxDyOkiZlUNqCL6X5VX7A2isOKjlfuqGJaw0AYEGwHLXhTXk3AiJ/Z4Y/+kj8noj3AiB/Z4Yf+kn83qEvNpacaDJhczzk+9Ol9k2tVTh3SpKswtEdlLLD70uMSkjEOkbtlVURLqwK8FA1Itxro2RhpSB2WBRirFklkVly3NxmJIVyNLX6U1cLumicGC/8AjjjT62J+tdsewohqVznq5LfRtPpVFKKrNtJRYDVRsJPRSED3jPOvN6unDq95U93DaZ3ClfgtyJp2JlmZ87Z3WHUFurSNaMHXxtW32LuQkI0AjBHeykmRvBpTrbwUCtQq20GlfahaS6IdOYbtE/2iAeGbMRvp6GUouBfx76iw2GWNcqKFA5D8/E+NS0UUym0UUUUUUUUUUU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data:image/jpeg;base64,/9j/4AAQSkZJRgABAQAAAQABAAD/2wCEAAkGBhQSERUUERQUFBUWGB8YFhgYFxccGBccFxoYFhgXFhcYHCYeGhkmGxQdIC8gIycpLCwsHR8zNTAqNScrLCoBCQoKDgwOGg8PGjQlHiQqLSwqLC4yLyosMiosLi4sLS8uLC4sKjAsLS0sLCw1NS8qLCwsNDQsLDQvNTQpNC00LP/AABEIALAAsAMBIgACEQEDEQH/xAAcAAACAwEBAQEAAAAAAAAAAAAABwMFBgQCAQj/xABAEAACAQIDBQQHBAkEAwEAAAABAgMAEQQSIQUGMUFREyJhcQcyQlKBkaEUYnKxFyMzU5LB0dLwQ4LC4XODsiT/xAAaAQACAwEBAAAAAAAAAAAAAAAAAwECBAUG/8QAPBEAAQMCAwMJBAgHAQAAAAAAAQIDEQAhBBIxQVFhEyIycYGRodHwBUKxwRQVI1KCsuHxQ1NykqLC4jP/2gAMAwEAAhEDEQA/AHjRRRRRRRRRRRRRRXmSUKCWIAHEk2A8yaKK9UVn9qb3xxIWuFXk73VSfur6z/AfGsLtb0k57hA8n4j2cf8AApzHyY1RClO2ZSVdWn9xhPZM8KUt1COkaZ+I2tEhszrfoNW/hFzXM+8CDgkh8cuUfNyKS8+9uKfuo4jB0CxKE1OgFxrz61e7Q3NDKyLPJJilQSFXa6kG4IHTUWB8r8apiivClIxCkozcFLsIkmMgAEiTJFLQ/wApPJpmOoec1vpt7lB0Vf8AdNED8rmvsO9yk6qv+2aIn5XFIlo7GxFiNCCNQRxB8a0u6mwoZo5XZO2lT1YQwS4071+fPyt41pxuHVg2S844IsLI3mNrgAHEkDjSGsUp1eUDx/Sm6m8Cc0lHjlzD5oTXTh9qxSGyupPTg38JsaT02HhUMMuI2fKBdCzuY3Pu3H+edV2G3vxK6M4lX3ZVDj58frSsOziXklSADG+U9xBcSrsV1xTVYpKDCvPyI7qftFK/Z2/EkcaSSRyxRvorg9pEeWqMc68ORrY7L3vjlUNdSvN0OZQfvD1k+I+NL5UJ6Yy3i8ETpGYEpmdkzwp6XEq09fOr+ivMcgYAqQQeBBuD5EV6p1Moooooooooooooooooooooqq23txYFPeUMFzEt6qL7zfyXiTVVKCBmVpRXRtHaqxaesxF8oIFgOLMToqjqaWe8npBzEiIiRgdGt+pTxRTq7febTpXJtPEYnHo5wyN2N+8zEB52HM30IHuDQfSslicK8bZZEZG6MCD8L8a0YPDt4pZS8oW/hgifxwZ/Dp96dBzsRiFpHMFt/l591Xu1dktJhExhmeZmNpL+wDpYdLNoeWo0rPKLmw1PQcflWj3S20iLLBPcxSqbAAscx7pVVGtyPqKuY8KuGjDLlwSnQyS2kxTjoqDRf80qB7QdwC14d1M877M2AKTcCACSU6QhKjpbbSuQS8AtJi3O6+3fxIrM7qQo2KRpGVUT9YSxAHd9UXPiR8qvMTvZH9qeXD4YyyDudpncgqNO6qiwBtzqtXauDh/Y4Zpm9+ci3mEH9BXmbfjFHRGSIdI0A+pvVcTg3cdiC8WTGXKAteQRMmyMyjO0KjTSpbdSyjLmvM2E/GB3V1byYFsTIJcPhcSrMP1maOwJ5Ea8eR66V8wOyrQ5J8LiIpAbriI4yWGt7MAbnppytVU+8uKY64iW56Nx8gBUh21jYxmaTEqOrBwvzZbU0YHHIYSwkpATEc5c20vtGyCCI2VXlWisrg31sI9dtXy7cjghkjnmlxQYWWOSFksddS0n+DlWT2Xs9p5UiXi5tfoOLN8ACatot+MUNHKSr0kQH8rVKm2sJIQZIHw0nESYdrWvzy6aeV6rh2cTgUuENSpd8ySlQkCAcmVrtygk7ZqVqQ8U86w2GR4yrxNaraWzsPiGXCZ3HYLn7NLAkWCrdiLXseHjWPl2rhotcLHiYZV0zmQa+Dqbgi/KrLA7OkWcYvDSjGANeQDSUqRYhkPP+gqh3gnjedpIsyh+8yMLMj+0pHnr8aweyMIkOfRy4paAkE3IAXJzhaLGFTIzjhTsU6SnPABnrtsIPDhWs3a9IOVgJMsTE6t/ov8AjUfs2+8NOtMvZ+1Vl01VgLlTbhyZSNGXxFIvZe7GIxGscZC++/dX4X1PwFajDLNs5FMsglhDWvH68DHmub1lPAp9KdijhsO8GsO4Cf5cyR/Sdn9KjfRMGxvh3HSnMsW3+viO2mzRVVsTbYmUXILFcwZfUkX3k/mp1FWtShaVjMk2rbRRRRVqKKKK8SyhVLMbAC5PQDUmiiuXau0eyTSxY6KCbAWFyzfdA1P/AHSW3q3kOIbIhJjDZix4yvwznovujkKvfSDvIWvGLh5AMw9yLisZ+8x7zeFhWCrb7OwweUMQvojoD/b5J4X2iOXjH/4ae3y863G7kzy4ApHN2LwSXzngEPeObqLFtPCuiPeM4tmgihSZQusswAUEaGR0AsF5hRY1n9z5JS8sUQX9bHZ2b1Y1HFyOejEAdT4V52xtlFj+y4S6wj139qY8Lk+7+flXHe9lpcxrjYSCrNnSdiAoAqUoiCTmBypmDcxF6anEFLSTMCIPGNANmmpipzteHBgrg7SzcGxDAZR1ES9PHh51n8TiWkYvIxdjxLG5/wCh4V4ke54KNALKLDQWv5niT1od72uALADQAcBa5txPU869ThcGhg54lZ6SjdXV1cBAGwVznHSu2waAaevGrHZO7eIxKu0EeZU9ZiyqoPG2ZiATbly0r4+wZFNmfDKfHEw/8WNcRnJjyMzkAjKuY9mBqW7nC5JB+dRheNhoONhoOWtuGulaufJkwPXGo5kC0+uqmV6NN11SYztPh5HCELHE6uVzGxdiOHCwsOZ1pjzxBlKkAggggi4N9LEcxWb9Hex44cFE6DvzKJJG5sWFwL9ANAP61jPSRvi8kxw0LMscRs5UlS7jiLg+qt7W5nyFcZSFYh8gHTbXWCksNAkVV7f9HWIwkHasySKps3ZhroNe+QfZBHw8r1T7W2w+IKFwi5FyjKLXHU+P+aVBBj5UuI5ZEDaNldgGvxzC9jXOBXVDAKkrcgqTMHSJ1rlLcEEIsDqKlwuKeNg8bMjDgVNj/wBjwNaKPbMWLyjE2hnFsmJUWBI4CUefP8qzFFLxOBaxBCzZY0UNR5jeDIO6obdUi2zds9cda2u0d4cTBJ2WOXNEyWzRd0sP3kbj2uq6VHvdh1w+Dw+HQkgsXJIsW0vdhyN3qs2RthHj+y4skwn9m/tQNwBB9zw5eVR70LiFkSPEtnKJaNx7ak3DX5nkfL415vD4AN4xpogIykqIFkrhJCVJGwiecJkW1EGt63szSlazYTqL3B4GLVNunvIcO4R2IjJurD/Sf3wOangw5inTsvaIlU3sHWwYA3GuoZTzUjUH+lfnat96Pt5mUiNtTGpy9Xi9pB1ZT3h4XFdH2jhuRV9IR0T0x/t8lcL7DNcG/wDw1dnl66qbFFeY5AwBU3BFwRzB1BFeqxV1KKz++G1kiiObgB2jjqFIyr/uew+BrQUpfSRtfPZB/qPn/wBkV0T5tdqopHKqSyPfMdmqj/aDHGKU6vIgq9eprE4vFNLI0jm7OSx8zyHgOFRxxliAouSQABxJOgArzWq3C2WXlaawtELJm4GRhpfwA/MV6LGYlGBwynIskQBx0SO+BXDabLzgTv8ARqLbDjCQfZEN5Xs2JcfSIeH+c6zVa+fcHEOzO80JZiWY3fUnU+zXj9HU372H5v8A21zMFj8Hh24U7KzdRg3UddmmwDYABWh1l1arJsLAW0rJ0Vq/0dTfvYfm/wDbR+jqb97D83/trb9cYL+Z4HypX0V3d8KylfSGytlvw1te2psua3LNbjzrV/o6m/ew/N/7aF9Hc4IIlhuCD7fI3GmXXUVVXtfBkWX4HyqRhndo+FMfae102bgEzasiLHGvvuF0HgNCSegNI93zd5iS7MSxtob65r3uSSTpbTStltDc3GTtmmxUchuSMxewvqcoy2A8Kgk9HszMW7XDi5vZQwAvyChbAeFZMP7QwbWrlzqYPdpWrEIcd0TYdXnWRorWfo6m/ew/N/7aP0dTfvYfm/8AbW364wX8zwPlWT6K7u+FZOitX+jqb97D83/to/R1N+9h+b/20fXGC/meB8qPoru74VlK0uyX+2QfZHP62MFsMx529aI+FuH/AFU/6Opv3sPzf+2veH3CxEbq6TQhlIZT3+I/21ixuPwb7fMchabpMGyhps0OhG0E01pl1CrpsbEW0rJMhBIIsQbEHiCNCDUuCxjRSJImjIcw+HI+BGlaPf7ZOSVZxYCXRwOAkA1I8CPyrK108HiUY/DJciyhBHHRQPbIpDrZZcKd3oGntujtRZYwF9UjtI/BWPeQ+KtceRFaClL6NdsFLoTpGwbwySnI4+DZW+dNqvPBBaKmSZKTHZqntykTxmu20vOgK9eprj2viCkLkcbWXzbur9TSN3txOfFyAerHaJfKMW/O9OreFv1a9M4J8lBf/jSAllLMzHixLfxEn+dbPZyc+LKvuo/Of+PGsmOVCAN5+H714Jpqbt7P7HCRIfWYZ2831+gsPhSzwGG7SWOP33VfgSL/AEpwS8dKj2yvO+yzsErPZCU/mJ7KzYYQhS+ofM/CvFFFFY6vRRRXHtfaiYaF5pL5UHAcWJ0VV8SdKKAJMCuyilVi/SRi2YlDHEvJQgYgeLNqT8BXvC+kzFqe+IZR0KFD80P8qrmFdL6rxMTl8RTSorAr6Ve7rhu94S935lb1BhfSnJ2n62BOz6Rls48QWNm8rCjMKX9X4mJyfDzrf4vGpEoaVlRSwUFtBmY2UX8TWR32357A9jhmXtgbSNa4j55RfQydQeA8asdt4+HF7PxHZES3hZ1WxDdzUMARe6sOXAi1YXcDZMOJxBXEd8KhdVuQHOYXzG9zYG9ufE8KtUYdlBCnHPd2eHCp9n+kLF2ygdq/a9o3dLHIbXiVVHcHQ8q2u7O9EmKYq+FlhyrmLNfITmsFGZQb2N/gau4o44UsoSJBYaZUXXQDkL8qnJopLjjauiiO39h4V8oooopFVm9Gz+2wkij1kHaL5rqfmLilaKdEQ1seB0PxpO4zD9nI6e4zL8iR+VbfYzmV55nZzVjtlJ8Ug9tUxIlCV9Y7rj41Z7oYnLi0U+rKDE3+8WH1Ap5bKxBeFGPEjXzGjfUGvzxh5sjq44qwb+Eg/wAqf2773Rx0ka3k1nH/ANUe0U5MWD95H5D/ANjurTgVSgjcfj+1c298+WA/hc/KNqQq8B5U+N8YM0BP3JB842/pSY2XsGWdC6dmFByku6qL2vbXwo9nvNMrdW4oAQi5t96KrjUqUUgDf8qn3RS+Ng/ET8lY0z24msDsPZLYfG4Us0biQtlMbZhopBF7Wvc1vm4mseMdQ9jc6DI5MQfxrB8RVEJKWYP3vkK+UUUVFRRWe3v3blxixokqIiEsQyMWZ7ELYggAWJFvG9aGsdvlvy2GdoIVHaBQTIx7qZgSLLzYCxuTbXnUU/DpcU4OS6Wz0aWWvMWPMdCNCPnRU8uAkVFkdHCOSFdhYOfWNr6nre1qs9kboYjFQmWEIQHyWZspawBJUkWsCbcaVBmvYnENoQFLUI0nZNUtFXkm4+NW5OHNgCdHjOg1072tcGw8Gk+IgikcIkkiqzE2AU6kX5EgZR4miDQMS0pJUlUxrFMSDYkse76yKzpPGTikKmzKrNcr5GIkkcPClph8Y8cgljbI4bMpUAZSeg4WNzpw1r9Dbb2hFHC6tYllKJEpGZy4Kqirfhrx4AAk6CkftbcnE4VFZ1Ei2GZortkPRha9tPWtaoTJFcvCus51B2JV89R+9dOD3phJWbGHFYuVDmVG7NYEbkyqD3j0uvwpqYSZnjVnQxswBKMQSpPskjQmsLuXsGPFQwyzRuGw72jfgsyA50DAi7BGNgfhe2lb+n1xcTkCsqRpM7uyNlFFFFFZa+pxFK7eqO2NnH37/MA/zpopxFLbeXCtJi8Uy2IR1B1172VFA6m9M9nrCMfJMDkz+dIHiaHQSzb73yNULcD5U990Zro3isbfxRgf8aSGJwEiBi62yuY24aOBcr8qd258VkP4Il/hjB/5Vs9prSt1opM2Xp+D9KvgQQVA8PnXbvCLxqORcKfJgy/mRSV2VlKyYaVJmBcMDEoZlaPMmqniCDTw21CWge3EDMPNDmH5UoMbL9nxeLAkMQliZo2BI1fLIgBHU3HxrA3IcWlIupKSOtCtbTpnBjbEVoxI6JOknxH6V7xcTYc4RhDLHDFLo0pXOzSEFrqvqiy1vJRqaW2O2i2JjlKxysGSJna3dV4QVdr8MpB+dbvY+P7fDxS8ytm/Evdb6isrjbjS2luxJzJMb1Q4JubznHHYACBSpSpKgngR1Dm+VddFFFaaTRS82PAmL2xiJHUOkRJUHUXjKxISOB1BPwre4wv2b9lbtMpyXNhmsctz52pYbo7ROz8W8eKRlzgRucpYhg2ZWBHrKSdSL8QeVRWzDjmOEG+XwkT4Vo/SVseWWJJkOZYQxdOdmteQdbAWI6ajnXf6P8fHJgo1jsDF3JB97Vs/kwOb59K0hFLDa8x2VtAtAP1UqhijaKQxOaNW5FWF16Xtwo41LRL7fIbRdPzHl3UzJZlQFnKqq6ksQFAHG5NJfCbJafFtHgjmAdmjYiyqga6yMCPVFwLc+Ftavn2e+2MU0yXjw6ZUDNYkZQGdFXgZLse9w4cdBUUuNj2XtR8qWhyqpW/eKOq3dS3rNmW562IoNacKnkwpKTKynTdwO88Ow0ysNgY09SONTzKoq368Be3hU4NQ4TFpKiyRMHRxdWHAipqmuTRRRRRRRRRRRRXuIaisDszEl3xMpw806NOr3jI0MbM6hhxI1BrXbcx/YYaWTnlyr+Ju6PzvWY3ZwEqwho5g6t3nhUEsp4XurqyvYcR9axKUlIedURHMQJzC4Oc3ToejEkCRBp6QeakcTs6hr21V7XxscoWKJZVZ52kftAL5pLLYW5U5N3o7I56uQPJAE/40rY2M20YwzTMkALntlAdQgzlToCRfLYmm3seApCgPG1z5t3j9TWuBmbAEQgnUn/0VOpA2I3WmmsAyo8Y7v3rspSb+7PMLxyqFJhfs7MLgqbvFccxa6026zW+mxVmjN9A47Mm3A3vE58n08mNStQbKXTokyf6dFf4kmN4FNdRnSQPR2eNL3A73CRV+0zFMhcPGq92ZHWyqAugYE2186k9Hm0rF8O17EdonW4FmAHO4sfga5928fIhkgkZIREjEyZELxlWF+Pr3uQB4iosfjcRiJPtkEbCPDgZXPrMFOpYj1jqbgaAXqq8OgKdYbSEJMFKswyhUlSIGVPSJNsyjFujlnEFmErUZN5EXjQ7ToBuHfNbdMaHNokmlboI2QD8bygKv1Pga9zmSL9vHZffizSIPBwBnU/esVPhwrv3c26uKhV18iCdVI4qfL6i1WwNOYcQ6icsHQg6gjUdnVxphZA29RrLxY3tDaBXmPMhWRF8WkdQB5AE+FSTNLFbtkOX95CHdB4FP2iediPEVpC1fBToRpHn67KryQrNQTtKbQIz9XdWjiXzZgGbyUHzFeMYCoy4qLu++qGWFj1sAWQ+DD4mtSTQDUwjSPP12VPJCsrg0LAJhYrL77RtHCvwsGc+Cj4ivmLAXTFQ26P2Zlib8LBSy/hYC3U1qyaqtv7zRYNVaUm7myqvrEe034RzPwqUoCjlCfP12VUtgCSarsOHk0w8dlA0eRGjiHgqWDv8AAAeNfJcX2ZtOkkR5HK0kbeKyRg/JgDWlVwwBBuCLgjgQdQQelq5pdphJ44dc8iu3ksdrk+ZNh8agJSbZfP12VJbEa1TQ9rL+xjIX35g0anwRbZyT7xAA8eFRSY4JpMksLdCjOp/BJGCrfQ+FaivoaohGkefrso5Ib6zcKyyaxRWUe1Nmjz/dRfXB+8wAHQ1Gcbl0ljmjboYncH8LxBlb5itPVTvLt1cLCztryC31Yngv9fC9JfcS2iyZOiQNSToO3w10qwZB29dYff7aSZ4sOScqsHlI466AAe9lJPxFc2N2Rg4k7YLOYzl7J0mW8ha91AtdSoBveuFcpi+0ThXfESshdrlYQOLZRxfXQcgor3j4AqRw4VpCmKswikAJFmKq4blmy3OnDnUNtFtLbIWoQo5zcJUZly40iFAZrQCLSlVJUqSpUDQQNo2D5aeYq49H2zjLI8jXIlYRgsSWKoc8hLHjoFT403Kze5myBDGAD3UHZr94g3kf4toPLxrSVVK+VKnYjMZH9Oif8QDG8mt7SMiAn1x8aKjxGHDqyMLqwsfjUlFXptKLfnYRik7cqHKFRMpvaReCSm3I2yt0IqGDbV4osRiSIwkv6hIbXZLFZIzHe2TQDMddT1po7b2X2yaBSwBFjwdT6yE9D9CBSb2rsFMLMrSK74YsRYaOCOMT34MD8xwpaGm3AMO7snIduWDLYkwDsE6ptskYXgptRWnQ69e8+tb11bF2i2DIxKAthpmKsoveJgTlXXQsBwI0IuOlNHAbQSZA6EMGFwRwI6j/ADSlnszES4tyX/VYWwhESgZTcgiOMH29Ll/ZseFRbH2vJgnkeFZJcH2hW50F+AZTwvpa/A6XsaotLhdUpMcqIzJmygeikqMDlQLblAQd4G1hKQD0Tod28x90+FNqiqzY28EWJTNGwPXkQejDkas6e0+h2cuosQbEHcRsppTFUe3d748MxTJLLIFzlUU2Cjixc6WHO17Vjcf6U52P6mOOMdWu7fyX6Vst5d1VxY1llQjkG7h81PDjYkced6w+0t05sNGQsEsurEOpR1GZQlyqDMLLfQjiR0162HDBF9eNYni6DbSq+Xf7HN/rlfwqg/lVPj9oSTOZJnZ3OmZug4AcgPAVJgdjTzEiGGR8ps2VT3T0a/A12Y3dLFRKjSRFc7iNRcFizcBlBPSukOSQYEA9lYznULyanwe+2Jiwww8RVVFwHsTIATewJNhx0sNK0e4+zMT20GKlJkjkjeNSSSyKBdC1+CkqbHx14124D0VwKD28kkrfd7ijrbiT01NbOOMKAqgAAAADgANAB8K5r+Ibghsa6mtjTK5BWdNK9UUVWba3giwyZ5GsOA5lj0Ucz9K5Lr6GozamwAuSdwG2toTN66do7RSFGeRgqqLknkP85c6V218c2PbtJJFw+HQ5YzJc5mPHReLW48lFhUm0cZido99YmOHRwCiuocnmbni1uHIX0vUmOwSxxLHP2n2Yk9jIUIlwrniki+0v51nSrI6lbh+1mAkEKKBF4FwXCN+yQmT0lLVnSQkc3ebT/wA+jwqWmxGAdo7oyuA1iA8Ug9l1BrR7mbKmxMv2mU3dwVjNrZFGjSKOAAHdUdTVVgdnjGPGqhxhsOojB9uUk3yjozHl7K029i7K7FbkAMQBYcEUerGvgPqbmnvqDnMKBnI+0VEEjYnrUIKhJgW2ioYbJMzzRoPn2XjvruggCKFUWVRYDwFSUUVNb6KKKKKKKot4t3VnVu6GzCzpe2e3Ag+zIOTfA+F7RVVJCxB9duwjYagiaSeIw0mAbMR28FnRMxYCN30YOo1V7aG1rgmxF67odoRyizv/APkhKmVyMqyuf2cSxj1IlJ9W3Aa0ytrbCWYE2UMRZri6uPddefgeI+lLnaG6c2FkY4X2vWw795JF5hCdJB4GzCs7yUrkvWVsXoNfescigJhUZJOYjMExlKFNnm3Tu9ajhrs0mq1cA4xC/YwYZ2GbKrBoHTU50f3Li2RhxOlquNkekvKcmJQqQbFl1W401XiPgTWawO1Vw7SFYzFK0iDLraOMMGdQW1uSOfKrTabrHOmFgWKUyTGSTOuZCZScq6H2UN7g055qXAl1BJy81YOVQCRKiVSqUiQAFFQmdmiULhMoO241F9LWv1RTC2dt+GcXidW8jcjzHEfKu9ZRyNJXeBsOkrjDI8ZRyuYPdSBoSo9ZTfxtVxgzjEyJ9sVZnUMkMhLMQdQCxBCseQJqpQ+22lzOIUJAcGVUa3KMwgDU5QBtpgeSVFJTptBkeMfGmpXwqOdtNR4HqPGlngtv7RdC98OAHKHtMiHMvFdSKhw+9OOlm7BGgD662GXui5s1yDpU5sTzrN83pfaaAazzKtyjdtb6W/Wmi0oHEiuDaO34YBeV1XzNifIcT8qXLYjEzkoMejtkZssN/YF7XAXj8ajg3YV4lYLJM8iBu0E0ShWb2Mr95iDobmlLWsRyzoQNyQZ2+85lA0PumYtRnnoJnrPyEnxq72j6RGlJTBxM7WJzEaWGpOTibeNqy2xsR9qxsf2omXOSO8SBcglRYcFvyFWizxwLDi+yYSxnsJI1IRVkQG7MLEnMvLgapcYFTGXwh7QZw8YUEniGyWGuh0rZhWm1B1LaCCUKHKEyrMJChmmwEpIjKDcjSszq1SkqM3HN2Rst376uXwiYXM4yhHUdvhJXXtApNgUIOpB1Xg1cuy9mS4slRJOMKH7uclmY+yiLwZ7fAcatNlbkviJ2kxKguzZ2iQ2C5tf1r65B90XY0y9k7DWEAmxYCy2FlQe6i8h1PE/SkodMfZqzKMSvYI+7M5lDQLOyJKiIpyWSo3EDd57hw+Fc+727ywKvdC5RZEGoS/Ek+055t8BzJu6KKshAQIHrzJ2k3raBFFFFFWqaKKKKKKKKKKKKKixOFWRcrqGHQ/mOh8alooorK7b3ISYagSADu5jaRfBZRqR4MD51iZtyZcLIJIJOzdfVEygcbggSC6HTypwV8ZQRY6ilpQW0lDRgHVNik/hNoO3LlmlLZSsyRfft76/PeO3exMWskT294DMvW+Zb1ZPtvDviFxUnaiRcpMQVSGZBYESE91dL2IvTjk2FEdVUoeqEr9Bp9K4sVuoj8WDf+SON/wCQP1pruIedjlEg2IlJKDCokQQvWB702sRWcYXJ0Txve403fClQ28a/ZrZYpJHxDyOkiZlUNqCL6X5VX7A2isOKjlfuqGJaw0AYEGwHLXhTXk3AiJ/Z4Y/+kj8noj3AiB/Z4Yf+kn83qEvNpacaDJhczzk+9Ol9k2tVTh3SpKswtEdlLLD70uMSkjEOkbtlVURLqwK8FA1Itxro2RhpSB2WBRirFklkVly3NxmJIVyNLX6U1cLumicGC/8AjjjT62J+tdsewohqVznq5LfRtPpVFKKrNtJRYDVRsJPRSED3jPOvN6unDq95U93DaZ3ClfgtyJp2JlmZ87Z3WHUFurSNaMHXxtW32LuQkI0AjBHeykmRvBpTrbwUCtQq20GlfahaS6IdOYbtE/2iAeGbMRvp6GUouBfx76iw2GWNcqKFA5D8/E+NS0UUym0UUUUUUUUUUU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 descr="data:image/jpeg;base64,/9j/4AAQSkZJRgABAQAAAQABAAD/2wCEAAkGBhQSERUUERQUFBUWGB8YFhgYFxccGBccFxoYFhgXFhcYHCYeGhkmGxQdIC8gIycpLCwsHR8zNTAqNScrLCoBCQoKDgwOGg8PGjQlHiQqLSwqLC4yLyosMiosLi4sLS8uLC4sKjAsLS0sLCw1NS8qLCwsNDQsLDQvNTQpNC00LP/AABEIALAAsAMBIgACEQEDEQH/xAAcAAACAwEBAQEAAAAAAAAAAAAABwMFBgQCAQj/xABAEAACAQIDBQQHBAkEAwEAAAABAgMAEQQSIQUGMUFREyJhcQcyQlKBkaEUYnKxFyMzU5LB0dLwQ4LC4XODsiT/xAAaAQACAwEBAAAAAAAAAAAAAAAAAwECBAUG/8QAPBEAAQMCAwMJBAgHAQAAAAAAAQIDEQAhBBIxQVFhEyIycYGRodHwBUKxwRQVI1KCsuHxQ1NykqLC4jP/2gAMAwEAAhEDEQA/AHjRRRRRRRRRRRRRRXmSUKCWIAHEk2A8yaKK9UVn9qb3xxIWuFXk73VSfur6z/AfGsLtb0k57hA8n4j2cf8AApzHyY1RClO2ZSVdWn9xhPZM8KUt1COkaZ+I2tEhszrfoNW/hFzXM+8CDgkh8cuUfNyKS8+9uKfuo4jB0CxKE1OgFxrz61e7Q3NDKyLPJJilQSFXa6kG4IHTUWB8r8apiivClIxCkozcFLsIkmMgAEiTJFLQ/wApPJpmOoec1vpt7lB0Vf8AdNED8rmvsO9yk6qv+2aIn5XFIlo7GxFiNCCNQRxB8a0u6mwoZo5XZO2lT1YQwS4071+fPyt41pxuHVg2S844IsLI3mNrgAHEkDjSGsUp1eUDx/Sm6m8Cc0lHjlzD5oTXTh9qxSGyupPTg38JsaT02HhUMMuI2fKBdCzuY3Pu3H+edV2G3vxK6M4lX3ZVDj58frSsOziXklSADG+U9xBcSrsV1xTVYpKDCvPyI7qftFK/Z2/EkcaSSRyxRvorg9pEeWqMc68ORrY7L3vjlUNdSvN0OZQfvD1k+I+NL5UJ6Yy3i8ETpGYEpmdkzwp6XEq09fOr+ivMcgYAqQQeBBuD5EV6p1Moooooooooooooooooooooqq23txYFPeUMFzEt6qL7zfyXiTVVKCBmVpRXRtHaqxaesxF8oIFgOLMToqjqaWe8npBzEiIiRgdGt+pTxRTq7febTpXJtPEYnHo5wyN2N+8zEB52HM30IHuDQfSslicK8bZZEZG6MCD8L8a0YPDt4pZS8oW/hgifxwZ/Dp96dBzsRiFpHMFt/l591Xu1dktJhExhmeZmNpL+wDpYdLNoeWo0rPKLmw1PQcflWj3S20iLLBPcxSqbAAscx7pVVGtyPqKuY8KuGjDLlwSnQyS2kxTjoqDRf80qB7QdwC14d1M877M2AKTcCACSU6QhKjpbbSuQS8AtJi3O6+3fxIrM7qQo2KRpGVUT9YSxAHd9UXPiR8qvMTvZH9qeXD4YyyDudpncgqNO6qiwBtzqtXauDh/Y4Zpm9+ci3mEH9BXmbfjFHRGSIdI0A+pvVcTg3cdiC8WTGXKAteQRMmyMyjO0KjTSpbdSyjLmvM2E/GB3V1byYFsTIJcPhcSrMP1maOwJ5Ea8eR66V8wOyrQ5J8LiIpAbriI4yWGt7MAbnppytVU+8uKY64iW56Nx8gBUh21jYxmaTEqOrBwvzZbU0YHHIYSwkpATEc5c20vtGyCCI2VXlWisrg31sI9dtXy7cjghkjnmlxQYWWOSFksddS0n+DlWT2Xs9p5UiXi5tfoOLN8ACatot+MUNHKSr0kQH8rVKm2sJIQZIHw0nESYdrWvzy6aeV6rh2cTgUuENSpd8ySlQkCAcmVrtygk7ZqVqQ8U86w2GR4yrxNaraWzsPiGXCZ3HYLn7NLAkWCrdiLXseHjWPl2rhotcLHiYZV0zmQa+Dqbgi/KrLA7OkWcYvDSjGANeQDSUqRYhkPP+gqh3gnjedpIsyh+8yMLMj+0pHnr8aweyMIkOfRy4paAkE3IAXJzhaLGFTIzjhTsU6SnPABnrtsIPDhWs3a9IOVgJMsTE6t/ov8AjUfs2+8NOtMvZ+1Vl01VgLlTbhyZSNGXxFIvZe7GIxGscZC++/dX4X1PwFajDLNs5FMsglhDWvH68DHmub1lPAp9KdijhsO8GsO4Cf5cyR/Sdn9KjfRMGxvh3HSnMsW3+viO2mzRVVsTbYmUXILFcwZfUkX3k/mp1FWtShaVjMk2rbRRRRVqKKKK8SyhVLMbAC5PQDUmiiuXau0eyTSxY6KCbAWFyzfdA1P/AHSW3q3kOIbIhJjDZix4yvwznovujkKvfSDvIWvGLh5AMw9yLisZ+8x7zeFhWCrb7OwweUMQvojoD/b5J4X2iOXjH/4ae3y863G7kzy4ApHN2LwSXzngEPeObqLFtPCuiPeM4tmgihSZQusswAUEaGR0AsF5hRY1n9z5JS8sUQX9bHZ2b1Y1HFyOejEAdT4V52xtlFj+y4S6wj139qY8Lk+7+flXHe9lpcxrjYSCrNnSdiAoAqUoiCTmBypmDcxF6anEFLSTMCIPGNANmmpipzteHBgrg7SzcGxDAZR1ES9PHh51n8TiWkYvIxdjxLG5/wCh4V4ke54KNALKLDQWv5niT1od72uALADQAcBa5txPU869ThcGhg54lZ6SjdXV1cBAGwVznHSu2waAaevGrHZO7eIxKu0EeZU9ZiyqoPG2ZiATbly0r4+wZFNmfDKfHEw/8WNcRnJjyMzkAjKuY9mBqW7nC5JB+dRheNhoONhoOWtuGulaufJkwPXGo5kC0+uqmV6NN11SYztPh5HCELHE6uVzGxdiOHCwsOZ1pjzxBlKkAggggi4N9LEcxWb9Hex44cFE6DvzKJJG5sWFwL9ANAP61jPSRvi8kxw0LMscRs5UlS7jiLg+qt7W5nyFcZSFYh8gHTbXWCksNAkVV7f9HWIwkHasySKps3ZhroNe+QfZBHw8r1T7W2w+IKFwi5FyjKLXHU+P+aVBBj5UuI5ZEDaNldgGvxzC9jXOBXVDAKkrcgqTMHSJ1rlLcEEIsDqKlwuKeNg8bMjDgVNj/wBjwNaKPbMWLyjE2hnFsmJUWBI4CUefP8qzFFLxOBaxBCzZY0UNR5jeDIO6obdUi2zds9cda2u0d4cTBJ2WOXNEyWzRd0sP3kbj2uq6VHvdh1w+Dw+HQkgsXJIsW0vdhyN3qs2RthHj+y4skwn9m/tQNwBB9zw5eVR70LiFkSPEtnKJaNx7ak3DX5nkfL415vD4AN4xpogIykqIFkrhJCVJGwiecJkW1EGt63szSlazYTqL3B4GLVNunvIcO4R2IjJurD/Sf3wOangw5inTsvaIlU3sHWwYA3GuoZTzUjUH+lfnat96Pt5mUiNtTGpy9Xi9pB1ZT3h4XFdH2jhuRV9IR0T0x/t8lcL7DNcG/wDw1dnl66qbFFeY5AwBU3BFwRzB1BFeqxV1KKz++G1kiiObgB2jjqFIyr/uew+BrQUpfSRtfPZB/qPn/wBkV0T5tdqopHKqSyPfMdmqj/aDHGKU6vIgq9eprE4vFNLI0jm7OSx8zyHgOFRxxliAouSQABxJOgArzWq3C2WXlaawtELJm4GRhpfwA/MV6LGYlGBwynIskQBx0SO+BXDabLzgTv8ARqLbDjCQfZEN5Xs2JcfSIeH+c6zVa+fcHEOzO80JZiWY3fUnU+zXj9HU372H5v8A21zMFj8Hh24U7KzdRg3UddmmwDYABWh1l1arJsLAW0rJ0Vq/0dTfvYfm/wDbR+jqb97D83/trb9cYL+Z4HypX0V3d8KylfSGytlvw1te2psua3LNbjzrV/o6m/ew/N/7aF9Hc4IIlhuCD7fI3GmXXUVVXtfBkWX4HyqRhndo+FMfae102bgEzasiLHGvvuF0HgNCSegNI93zd5iS7MSxtob65r3uSSTpbTStltDc3GTtmmxUchuSMxewvqcoy2A8Kgk9HszMW7XDi5vZQwAvyChbAeFZMP7QwbWrlzqYPdpWrEIcd0TYdXnWRorWfo6m/ew/N/7aP0dTfvYfm/8AbW364wX8zwPlWT6K7u+FZOitX+jqb97D83/to/R1N+9h+b/20fXGC/meB8qPoru74VlK0uyX+2QfZHP62MFsMx529aI+FuH/AFU/6Opv3sPzf+2veH3CxEbq6TQhlIZT3+I/21ixuPwb7fMchabpMGyhps0OhG0E01pl1CrpsbEW0rJMhBIIsQbEHiCNCDUuCxjRSJImjIcw+HI+BGlaPf7ZOSVZxYCXRwOAkA1I8CPyrK108HiUY/DJciyhBHHRQPbIpDrZZcKd3oGntujtRZYwF9UjtI/BWPeQ+KtceRFaClL6NdsFLoTpGwbwySnI4+DZW+dNqvPBBaKmSZKTHZqntykTxmu20vOgK9eprj2viCkLkcbWXzbur9TSN3txOfFyAerHaJfKMW/O9OreFv1a9M4J8lBf/jSAllLMzHixLfxEn+dbPZyc+LKvuo/Of+PGsmOVCAN5+H714Jpqbt7P7HCRIfWYZ2831+gsPhSzwGG7SWOP33VfgSL/AEpwS8dKj2yvO+yzsErPZCU/mJ7KzYYQhS+ofM/CvFFFFY6vRRRXHtfaiYaF5pL5UHAcWJ0VV8SdKKAJMCuyilVi/SRi2YlDHEvJQgYgeLNqT8BXvC+kzFqe+IZR0KFD80P8qrmFdL6rxMTl8RTSorAr6Ve7rhu94S935lb1BhfSnJ2n62BOz6Rls48QWNm8rCjMKX9X4mJyfDzrf4vGpEoaVlRSwUFtBmY2UX8TWR32357A9jhmXtgbSNa4j55RfQydQeA8asdt4+HF7PxHZES3hZ1WxDdzUMARe6sOXAi1YXcDZMOJxBXEd8KhdVuQHOYXzG9zYG9ufE8KtUYdlBCnHPd2eHCp9n+kLF2ygdq/a9o3dLHIbXiVVHcHQ8q2u7O9EmKYq+FlhyrmLNfITmsFGZQb2N/gau4o44UsoSJBYaZUXXQDkL8qnJopLjjauiiO39h4V8oooopFVm9Gz+2wkij1kHaL5rqfmLilaKdEQ1seB0PxpO4zD9nI6e4zL8iR+VbfYzmV55nZzVjtlJ8Ug9tUxIlCV9Y7rj41Z7oYnLi0U+rKDE3+8WH1Ap5bKxBeFGPEjXzGjfUGvzxh5sjq44qwb+Eg/wAqf2773Rx0ka3k1nH/ANUe0U5MWD95H5D/ANjurTgVSgjcfj+1c298+WA/hc/KNqQq8B5U+N8YM0BP3JB842/pSY2XsGWdC6dmFByku6qL2vbXwo9nvNMrdW4oAQi5t96KrjUqUUgDf8qn3RS+Ng/ET8lY0z24msDsPZLYfG4Us0biQtlMbZhopBF7Wvc1vm4mseMdQ9jc6DI5MQfxrB8RVEJKWYP3vkK+UUUVFRRWe3v3blxixokqIiEsQyMWZ7ELYggAWJFvG9aGsdvlvy2GdoIVHaBQTIx7qZgSLLzYCxuTbXnUU/DpcU4OS6Wz0aWWvMWPMdCNCPnRU8uAkVFkdHCOSFdhYOfWNr6nre1qs9kboYjFQmWEIQHyWZspawBJUkWsCbcaVBmvYnENoQFLUI0nZNUtFXkm4+NW5OHNgCdHjOg1072tcGw8Gk+IgikcIkkiqzE2AU6kX5EgZR4miDQMS0pJUlUxrFMSDYkse76yKzpPGTikKmzKrNcr5GIkkcPClph8Y8cgljbI4bMpUAZSeg4WNzpw1r9Dbb2hFHC6tYllKJEpGZy4Kqirfhrx4AAk6CkftbcnE4VFZ1Ei2GZortkPRha9tPWtaoTJFcvCus51B2JV89R+9dOD3phJWbGHFYuVDmVG7NYEbkyqD3j0uvwpqYSZnjVnQxswBKMQSpPskjQmsLuXsGPFQwyzRuGw72jfgsyA50DAi7BGNgfhe2lb+n1xcTkCsqRpM7uyNlFFFFFZa+pxFK7eqO2NnH37/MA/zpopxFLbeXCtJi8Uy2IR1B1172VFA6m9M9nrCMfJMDkz+dIHiaHQSzb73yNULcD5U990Zro3isbfxRgf8aSGJwEiBi62yuY24aOBcr8qd258VkP4Il/hjB/5Vs9prSt1opM2Xp+D9KvgQQVA8PnXbvCLxqORcKfJgy/mRSV2VlKyYaVJmBcMDEoZlaPMmqniCDTw21CWge3EDMPNDmH5UoMbL9nxeLAkMQliZo2BI1fLIgBHU3HxrA3IcWlIupKSOtCtbTpnBjbEVoxI6JOknxH6V7xcTYc4RhDLHDFLo0pXOzSEFrqvqiy1vJRqaW2O2i2JjlKxysGSJna3dV4QVdr8MpB+dbvY+P7fDxS8ytm/Evdb6isrjbjS2luxJzJMb1Q4JubznHHYACBSpSpKgngR1Dm+VddFFFaaTRS82PAmL2xiJHUOkRJUHUXjKxISOB1BPwre4wv2b9lbtMpyXNhmsctz52pYbo7ROz8W8eKRlzgRucpYhg2ZWBHrKSdSL8QeVRWzDjmOEG+XwkT4Vo/SVseWWJJkOZYQxdOdmteQdbAWI6ajnXf6P8fHJgo1jsDF3JB97Vs/kwOb59K0hFLDa8x2VtAtAP1UqhijaKQxOaNW5FWF16Xtwo41LRL7fIbRdPzHl3UzJZlQFnKqq6ksQFAHG5NJfCbJafFtHgjmAdmjYiyqga6yMCPVFwLc+Ftavn2e+2MU0yXjw6ZUDNYkZQGdFXgZLse9w4cdBUUuNj2XtR8qWhyqpW/eKOq3dS3rNmW562IoNacKnkwpKTKynTdwO88Ow0ysNgY09SONTzKoq368Be3hU4NQ4TFpKiyRMHRxdWHAipqmuTRRRRRRRRRRRRXuIaisDszEl3xMpw806NOr3jI0MbM6hhxI1BrXbcx/YYaWTnlyr+Ju6PzvWY3ZwEqwho5g6t3nhUEsp4XurqyvYcR9axKUlIedURHMQJzC4Oc3ToejEkCRBp6QeakcTs6hr21V7XxscoWKJZVZ52kftAL5pLLYW5U5N3o7I56uQPJAE/40rY2M20YwzTMkALntlAdQgzlToCRfLYmm3seApCgPG1z5t3j9TWuBmbAEQgnUn/0VOpA2I3WmmsAyo8Y7v3rspSb+7PMLxyqFJhfs7MLgqbvFccxa6026zW+mxVmjN9A47Mm3A3vE58n08mNStQbKXTokyf6dFf4kmN4FNdRnSQPR2eNL3A73CRV+0zFMhcPGq92ZHWyqAugYE2186k9Hm0rF8O17EdonW4FmAHO4sfga5928fIhkgkZIREjEyZELxlWF+Pr3uQB4iosfjcRiJPtkEbCPDgZXPrMFOpYj1jqbgaAXqq8OgKdYbSEJMFKswyhUlSIGVPSJNsyjFujlnEFmErUZN5EXjQ7ToBuHfNbdMaHNokmlboI2QD8bygKv1Pga9zmSL9vHZffizSIPBwBnU/esVPhwrv3c26uKhV18iCdVI4qfL6i1WwNOYcQ6icsHQg6gjUdnVxphZA29RrLxY3tDaBXmPMhWRF8WkdQB5AE+FSTNLFbtkOX95CHdB4FP2iediPEVpC1fBToRpHn67KryQrNQTtKbQIz9XdWjiXzZgGbyUHzFeMYCoy4qLu++qGWFj1sAWQ+DD4mtSTQDUwjSPP12VPJCsrg0LAJhYrL77RtHCvwsGc+Cj4ivmLAXTFQ26P2Zlib8LBSy/hYC3U1qyaqtv7zRYNVaUm7myqvrEe034RzPwqUoCjlCfP12VUtgCSarsOHk0w8dlA0eRGjiHgqWDv8AAAeNfJcX2ZtOkkR5HK0kbeKyRg/JgDWlVwwBBuCLgjgQdQQelq5pdphJ44dc8iu3ksdrk+ZNh8agJSbZfP12VJbEa1TQ9rL+xjIX35g0anwRbZyT7xAA8eFRSY4JpMksLdCjOp/BJGCrfQ+FaivoaohGkefrso5Ib6zcKyyaxRWUe1Nmjz/dRfXB+8wAHQ1Gcbl0ljmjboYncH8LxBlb5itPVTvLt1cLCztryC31Yngv9fC9JfcS2iyZOiQNSToO3w10qwZB29dYff7aSZ4sOScqsHlI466AAe9lJPxFc2N2Rg4k7YLOYzl7J0mW8ha91AtdSoBveuFcpi+0ThXfESshdrlYQOLZRxfXQcgor3j4AqRw4VpCmKswikAJFmKq4blmy3OnDnUNtFtLbIWoQo5zcJUZly40iFAZrQCLSlVJUqSpUDQQNo2D5aeYq49H2zjLI8jXIlYRgsSWKoc8hLHjoFT403Kze5myBDGAD3UHZr94g3kf4toPLxrSVVK+VKnYjMZH9Oif8QDG8mt7SMiAn1x8aKjxGHDqyMLqwsfjUlFXptKLfnYRik7cqHKFRMpvaReCSm3I2yt0IqGDbV4osRiSIwkv6hIbXZLFZIzHe2TQDMddT1po7b2X2yaBSwBFjwdT6yE9D9CBSb2rsFMLMrSK74YsRYaOCOMT34MD8xwpaGm3AMO7snIduWDLYkwDsE6ptskYXgptRWnQ69e8+tb11bF2i2DIxKAthpmKsoveJgTlXXQsBwI0IuOlNHAbQSZA6EMGFwRwI6j/ADSlnszES4tyX/VYWwhESgZTcgiOMH29Ll/ZseFRbH2vJgnkeFZJcH2hW50F+AZTwvpa/A6XsaotLhdUpMcqIzJmygeikqMDlQLblAQd4G1hKQD0Tod28x90+FNqiqzY28EWJTNGwPXkQejDkas6e0+h2cuosQbEHcRsppTFUe3d748MxTJLLIFzlUU2Cjixc6WHO17Vjcf6U52P6mOOMdWu7fyX6Vst5d1VxY1llQjkG7h81PDjYkced6w+0t05sNGQsEsurEOpR1GZQlyqDMLLfQjiR0162HDBF9eNYni6DbSq+Xf7HN/rlfwqg/lVPj9oSTOZJnZ3OmZug4AcgPAVJgdjTzEiGGR8ps2VT3T0a/A12Y3dLFRKjSRFc7iNRcFizcBlBPSukOSQYEA9lYznULyanwe+2Jiwww8RVVFwHsTIATewJNhx0sNK0e4+zMT20GKlJkjkjeNSSSyKBdC1+CkqbHx14124D0VwKD28kkrfd7ijrbiT01NbOOMKAqgAAAADgANAB8K5r+Ibghsa6mtjTK5BWdNK9UUVWba3giwyZ5GsOA5lj0Ucz9K5Lr6GozamwAuSdwG2toTN66do7RSFGeRgqqLknkP85c6V218c2PbtJJFw+HQ5YzJc5mPHReLW48lFhUm0cZido99YmOHRwCiuocnmbni1uHIX0vUmOwSxxLHP2n2Yk9jIUIlwrniki+0v51nSrI6lbh+1mAkEKKBF4FwXCN+yQmT0lLVnSQkc3ebT/wA+jwqWmxGAdo7oyuA1iA8Ug9l1BrR7mbKmxMv2mU3dwVjNrZFGjSKOAAHdUdTVVgdnjGPGqhxhsOojB9uUk3yjozHl7K029i7K7FbkAMQBYcEUerGvgPqbmnvqDnMKBnI+0VEEjYnrUIKhJgW2ioYbJMzzRoPn2XjvruggCKFUWVRYDwFSUUVNb6KKKKKKKot4t3VnVu6GzCzpe2e3Ag+zIOTfA+F7RVVJCxB9duwjYagiaSeIw0mAbMR28FnRMxYCN30YOo1V7aG1rgmxF67odoRyizv/APkhKmVyMqyuf2cSxj1IlJ9W3Aa0ytrbCWYE2UMRZri6uPddefgeI+lLnaG6c2FkY4X2vWw795JF5hCdJB4GzCs7yUrkvWVsXoNfescigJhUZJOYjMExlKFNnm3Tu9ajhrs0mq1cA4xC/YwYZ2GbKrBoHTU50f3Li2RhxOlquNkekvKcmJQqQbFl1W401XiPgTWawO1Vw7SFYzFK0iDLraOMMGdQW1uSOfKrTabrHOmFgWKUyTGSTOuZCZScq6H2UN7g055qXAl1BJy81YOVQCRKiVSqUiQAFFQmdmiULhMoO241F9LWv1RTC2dt+GcXidW8jcjzHEfKu9ZRyNJXeBsOkrjDI8ZRyuYPdSBoSo9ZTfxtVxgzjEyJ9sVZnUMkMhLMQdQCxBCseQJqpQ+22lzOIUJAcGVUa3KMwgDU5QBtpgeSVFJTptBkeMfGmpXwqOdtNR4HqPGlngtv7RdC98OAHKHtMiHMvFdSKhw+9OOlm7BGgD662GXui5s1yDpU5sTzrN83pfaaAazzKtyjdtb6W/Wmi0oHEiuDaO34YBeV1XzNifIcT8qXLYjEzkoMejtkZssN/YF7XAXj8ajg3YV4lYLJM8iBu0E0ShWb2Mr95iDobmlLWsRyzoQNyQZ2+85lA0PumYtRnnoJnrPyEnxq72j6RGlJTBxM7WJzEaWGpOTibeNqy2xsR9qxsf2omXOSO8SBcglRYcFvyFWizxwLDi+yYSxnsJI1IRVkQG7MLEnMvLgapcYFTGXwh7QZw8YUEniGyWGuh0rZhWm1B1LaCCUKHKEyrMJChmmwEpIjKDcjSszq1SkqM3HN2Rst376uXwiYXM4yhHUdvhJXXtApNgUIOpB1Xg1cuy9mS4slRJOMKH7uclmY+yiLwZ7fAcatNlbkviJ2kxKguzZ2iQ2C5tf1r65B90XY0y9k7DWEAmxYCy2FlQe6i8h1PE/SkodMfZqzKMSvYI+7M5lDQLOyJKiIpyWSo3EDd57hw+Fc+727ywKvdC5RZEGoS/Ek+055t8BzJu6KKshAQIHrzJ2k3raBFFFFFWqaKKKKKKKKKKKKKixOFWRcrqGHQ/mOh8alooorK7b3ISYagSADu5jaRfBZRqR4MD51iZtyZcLIJIJOzdfVEygcbggSC6HTypwV8ZQRY6ilpQW0lDRgHVNik/hNoO3LlmlLZSsyRfft76/PeO3exMWskT294DMvW+Zb1ZPtvDviFxUnaiRcpMQVSGZBYESE91dL2IvTjk2FEdVUoeqEr9Bp9K4sVuoj8WDf+SON/wCQP1pruIedjlEg2IlJKDCokQQvWB702sRWcYXJ0Txve403fClQ28a/ZrZYpJHxDyOkiZlUNqCL6X5VX7A2isOKjlfuqGJaw0AYEGwHLXhTXk3AiJ/Z4Y/+kj8noj3AiB/Z4Yf+kn83qEvNpacaDJhczzk+9Ol9k2tVTh3SpKswtEdlLLD70uMSkjEOkbtlVURLqwK8FA1Itxro2RhpSB2WBRirFklkVly3NxmJIVyNLX6U1cLumicGC/8AjjjT62J+tdsewohqVznq5LfRtPpVFKKrNtJRYDVRsJPRSED3jPOvN6unDq95U93DaZ3ClfgtyJp2JlmZ87Z3WHUFurSNaMHXxtW32LuQkI0AjBHeykmRvBpTrbwUCtQq20GlfahaS6IdOYbtE/2iAeGbMRvp6GUouBfx76iw2GWNcqKFA5D8/E+NS0UUym0UUUUUUUUUUU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4" name="Picture 16" descr="http://naturalunseenhazards.files.wordpress.com/2011/06/adfg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514600"/>
            <a:ext cx="838200" cy="838200"/>
          </a:xfrm>
          <a:prstGeom prst="rect">
            <a:avLst/>
          </a:prstGeom>
          <a:noFill/>
        </p:spPr>
      </p:pic>
      <p:pic>
        <p:nvPicPr>
          <p:cNvPr id="17426" name="Picture 18" descr="http://wdafs.org/Anchorage2005/images/nsedc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514600"/>
            <a:ext cx="843507" cy="847725"/>
          </a:xfrm>
          <a:prstGeom prst="rect">
            <a:avLst/>
          </a:prstGeom>
          <a:noFill/>
        </p:spPr>
      </p:pic>
      <p:pic>
        <p:nvPicPr>
          <p:cNvPr id="17428" name="Picture 20" descr="http://t0.gstatic.com/images?q=tbn:ANd9GcQMJginkWQ_ZXb5DsJwMbkkjbD2YPleRPnN7FBnLU8i1Kf55etETBvOzVm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514600"/>
            <a:ext cx="841943" cy="838201"/>
          </a:xfrm>
          <a:prstGeom prst="rect">
            <a:avLst/>
          </a:prstGeom>
          <a:noFill/>
        </p:spPr>
      </p:pic>
      <p:pic>
        <p:nvPicPr>
          <p:cNvPr id="17430" name="Picture 22" descr="https://encrypted-tbn2.google.com/images?q=tbn:ANd9GcTh5mHchkDLPjujPIto-7CZJ508eYkksdnaGymKZsIvj4AxyZG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2514600"/>
            <a:ext cx="914400" cy="902262"/>
          </a:xfrm>
          <a:prstGeom prst="rect">
            <a:avLst/>
          </a:prstGeom>
          <a:noFill/>
        </p:spPr>
      </p:pic>
      <p:pic>
        <p:nvPicPr>
          <p:cNvPr id="17432" name="Picture 24" descr="http://codepublishing.com/ak/NWArcticBorough/html/images/city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2514600"/>
            <a:ext cx="838200" cy="866140"/>
          </a:xfrm>
          <a:prstGeom prst="rect">
            <a:avLst/>
          </a:prstGeom>
          <a:noFill/>
        </p:spPr>
      </p:pic>
      <p:pic>
        <p:nvPicPr>
          <p:cNvPr id="17434" name="Picture 26" descr="http://logo.resourcenavigator.com/Images/26d28b64dc94465e8f7a051b481c1f50.jpg"/>
          <p:cNvPicPr>
            <a:picLocks noChangeAspect="1" noChangeArrowheads="1"/>
          </p:cNvPicPr>
          <p:nvPr/>
        </p:nvPicPr>
        <p:blipFill>
          <a:blip r:embed="rId11" cstate="print"/>
          <a:srcRect t="8503"/>
          <a:stretch>
            <a:fillRect/>
          </a:stretch>
        </p:blipFill>
        <p:spPr bwMode="auto">
          <a:xfrm>
            <a:off x="5867400" y="2514600"/>
            <a:ext cx="999381" cy="89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856488"/>
          </a:xfrm>
        </p:spPr>
        <p:txBody>
          <a:bodyPr/>
          <a:lstStyle/>
          <a:p>
            <a:r>
              <a:rPr lang="en-US" dirty="0" smtClean="0"/>
              <a:t>Contributors </a:t>
            </a:r>
            <a:r>
              <a:rPr lang="en-US" sz="2800" dirty="0" smtClean="0"/>
              <a:t>(a sampling)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50292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Alaska Native Tribal Health Consortium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Alaska Sea Grant Program (NOAA)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CDQ groups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Geospatial Information Network of Alaska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NOAA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North Pacific Fisheries Management Council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North Pacific Research Board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North Slope Borough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North Slope Science Initiative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Northwest Arctic Borough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Seafood Industry/Processors’ Assoc, pollock industry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State of Alaska Agencies (ADF&amp;G, ADNR, ADEC, DOT)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State Seafood Specialist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University of Alaska representatives (School of Fisheries &amp; Ocean Sciences, Department of Political Science)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US Arctic Research Consortium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US Coast Guard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US Fish &amp; Wildlife Service Western and Arctic LCC’s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USGS Alaska Science Center and Regional Climate Science Center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World Wildlife Fund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And others…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1524000"/>
            <a:ext cx="26670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83728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Project website: 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hlinkClick r:id="rId3"/>
              </a:rPr>
              <a:t>http://www.aoos.org/stamp/</a:t>
            </a:r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34950" indent="-234950">
              <a:buClr>
                <a:schemeClr val="tx1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List serve for periodic project updates</a:t>
            </a:r>
          </a:p>
          <a:p>
            <a:pPr marL="234950" indent="-234950">
              <a:buClr>
                <a:schemeClr val="tx1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Meeting in northwest region in fall 2012</a:t>
            </a:r>
          </a:p>
          <a:p>
            <a:pPr marL="234950" indent="-234950">
              <a:buClr>
                <a:schemeClr val="tx1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Anchorage workshop in 2013</a:t>
            </a:r>
          </a:p>
          <a:p>
            <a:pPr marL="234950" indent="-234950">
              <a:buClr>
                <a:schemeClr val="tx1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Demo at AK Forum for the Environment 2013</a:t>
            </a:r>
          </a:p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Soliciting input through advisory committee contacts and additional informants</a:t>
            </a:r>
          </a:p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34950" indent="-2349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 (we want your ideas)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727" t="21177" r="20869" b="7039"/>
          <a:stretch>
            <a:fillRect/>
          </a:stretch>
        </p:blipFill>
        <p:spPr bwMode="auto">
          <a:xfrm>
            <a:off x="762000" y="1905000"/>
            <a:ext cx="7848600" cy="464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NOAA funding – Regional Ocean Partnership Program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$760K over 1.5 year project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Project partners: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AOOS/Axiom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UAF’s Alaska Center for Climate Assessment &amp; Policy 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UAA’s Institute for Social &amp; Economic Research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The Nature Conservancy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6019800"/>
            <a:ext cx="1752600" cy="53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71600" y="6019800"/>
            <a:ext cx="2667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5867400"/>
            <a:ext cx="114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axiom_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72400" y="4876800"/>
            <a:ext cx="122555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96000" y="6019800"/>
            <a:ext cx="1524000" cy="55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3.gstatic.com/images?q=tbn:ANd9GcQ383XmHO6qkXCQPm8XIRYJ2sPg8BPh6J33WsYna50J6ynq46c&amp;t=1&amp;usg=__Wd24wInOnFmqJM0mUybHABWk3T0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22098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36576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Identifying specific data &amp; info needed for future decision-making related to Arctic commercial fisheries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New data &amp; information tools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improve the access and usability of Arctic data. </a:t>
            </a:r>
          </a:p>
          <a:p>
            <a:pPr marL="514350" lvl="0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36576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Identifying specific data &amp; info needed for future decision-making related to Arctic commercial fisheries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New data &amp; information tools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improve the access and usability of Arctic data. </a:t>
            </a:r>
          </a:p>
          <a:p>
            <a:pPr marL="514350" lvl="0" indent="-51435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724400"/>
            <a:ext cx="15099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5486400"/>
            <a:ext cx="136071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tevemaley.files.wordpress.com/2011/04/4-25-2011-1-12-30-pm.jpg"/>
          <p:cNvPicPr>
            <a:picLocks noChangeAspect="1" noChangeArrowheads="1"/>
          </p:cNvPicPr>
          <p:nvPr/>
        </p:nvPicPr>
        <p:blipFill>
          <a:blip r:embed="rId5" cstate="print"/>
          <a:srcRect l="5000" t="2532" r="3333" b="17722"/>
          <a:stretch>
            <a:fillRect/>
          </a:stretch>
        </p:blipFill>
        <p:spPr bwMode="auto">
          <a:xfrm>
            <a:off x="7772400" y="5334000"/>
            <a:ext cx="1197429" cy="13716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814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" y="4876800"/>
            <a:ext cx="1676400" cy="11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828800" y="5410200"/>
            <a:ext cx="1676400" cy="12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9624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smtClean="0">
                <a:latin typeface="Arial" pitchFamily="34" charset="0"/>
                <a:cs typeface="Arial" pitchFamily="34" charset="0"/>
              </a:rPr>
              <a:t>Focus on fisheries, but applications intended to be broad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are the tools designed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Resource managers and planners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(tribal, local, state, federal, industry, NGO)</a:t>
            </a:r>
          </a:p>
          <a:p>
            <a:pPr lvl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Stakeholders who provide input into those decisions</a:t>
            </a:r>
          </a:p>
          <a:p>
            <a:pPr lvl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People with interest in specific aspects of the Alaska marine environment, and who want to access data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87969" y="4876800"/>
            <a:ext cx="2349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Capacity of the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 accessible, relevant information for decision-making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Intuitive interfaces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Store, use and provide access to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more complex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types of information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Enable users themselves to perform useful spatial analysis routines and data analysis.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Building off Existing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2009 Arctic Fisheries Management Plan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Northern Bering Sea Research Study Area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Leveraging data collection efforts: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AOOS Ocean Portal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Deep-draft Arctic port study (DOT, USACE)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USCG’s Bering Strait Port Access Route Study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Arctic ERMA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Subsistence mapping projects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Others…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s2.reutersmedia.net/resources/r/?m=02&amp;d=20090206&amp;t=2&amp;i=8147248&amp;w=460&amp;fh=&amp;fw=&amp;ll=&amp;pl=&amp;r=2009-02-06T002517Z_01_BTRE515016I00_RTROPTP_0_CLIMATE-USA-ARC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33400"/>
            <a:ext cx="1437230" cy="1076326"/>
          </a:xfrm>
          <a:prstGeom prst="rect">
            <a:avLst/>
          </a:prstGeom>
          <a:noFill/>
        </p:spPr>
      </p:pic>
      <p:pic>
        <p:nvPicPr>
          <p:cNvPr id="8196" name="Picture 4" descr="http://www.akmarine.org/our-work/conserve-fisheries-marine-life/northern_bering_sea_research_area.jpg/image_pre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752600"/>
            <a:ext cx="1461003" cy="1201675"/>
          </a:xfrm>
          <a:prstGeom prst="rect">
            <a:avLst/>
          </a:prstGeom>
          <a:noFill/>
        </p:spPr>
      </p:pic>
      <p:pic>
        <p:nvPicPr>
          <p:cNvPr id="6" name="Picture 5" descr="multilayer example.png"/>
          <p:cNvPicPr>
            <a:picLocks noChangeAspect="1"/>
          </p:cNvPicPr>
          <p:nvPr/>
        </p:nvPicPr>
        <p:blipFill>
          <a:blip r:embed="rId5" cstate="print"/>
          <a:srcRect l="14882"/>
          <a:stretch>
            <a:fillRect/>
          </a:stretch>
        </p:blipFill>
        <p:spPr>
          <a:xfrm>
            <a:off x="7315200" y="3124200"/>
            <a:ext cx="1495902" cy="1586587"/>
          </a:xfrm>
          <a:prstGeom prst="rect">
            <a:avLst/>
          </a:prstGeom>
        </p:spPr>
      </p:pic>
      <p:pic>
        <p:nvPicPr>
          <p:cNvPr id="8198" name="Picture 6" descr="http://pubs.usgs.gov/fs/2011/3048/images/fi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410200"/>
            <a:ext cx="1550676" cy="1274556"/>
          </a:xfrm>
          <a:prstGeom prst="rect">
            <a:avLst/>
          </a:prstGeom>
          <a:noFill/>
        </p:spPr>
      </p:pic>
      <p:pic>
        <p:nvPicPr>
          <p:cNvPr id="8200" name="Picture 8" descr="http://oceanservice.noaa.gov/news/weeklynews/mar12/arctic-er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800600"/>
            <a:ext cx="1752600" cy="116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Project Component 1: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Scoping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686800" cy="4114800"/>
          </a:xfrm>
        </p:spPr>
        <p:txBody>
          <a:bodyPr/>
          <a:lstStyle/>
          <a:p>
            <a:pPr lvl="1">
              <a:buClr>
                <a:schemeClr val="tx1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Guidance of Project Advisory Group &amp; other informants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Assessment of other planning initiatives 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Review of existing decision support tools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Interviews with decision makers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Meeting in Northwest Alaska in the 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Project Component 2</a:t>
            </a:r>
            <a:r>
              <a:rPr lang="en-US" sz="5600" dirty="0" smtClean="0"/>
              <a:t>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Obtain &amp; synthesize prioritized data layers, and incorporate them into AOOS Arctic Portal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Socio-economic, human use, community profile info (ISER)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Climate projections for sea ice/ocean conditions (ACCAP)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Existing physical, chemical, biological datasets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Maybe additional data collected at recommendation by advisory group?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10272</TotalTime>
  <Words>651</Words>
  <Application>Microsoft Office PowerPoint</Application>
  <PresentationFormat>On-screen Show (4:3)</PresentationFormat>
  <Paragraphs>146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Background</vt:lpstr>
      <vt:lpstr>Goals</vt:lpstr>
      <vt:lpstr>Goals</vt:lpstr>
      <vt:lpstr>Who are the tools designed for?</vt:lpstr>
      <vt:lpstr>Intended Capacity of the Tools</vt:lpstr>
      <vt:lpstr>Building off Existing Work</vt:lpstr>
      <vt:lpstr>Project Component 1: Scoping</vt:lpstr>
      <vt:lpstr>Project Component 2:  </vt:lpstr>
      <vt:lpstr>Project Component 2:  </vt:lpstr>
      <vt:lpstr>Project Component 3: Review</vt:lpstr>
      <vt:lpstr>Project Advisory Committee</vt:lpstr>
      <vt:lpstr>Contributors (a sampling)</vt:lpstr>
      <vt:lpstr>Outreach</vt:lpstr>
      <vt:lpstr>Project Timeline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Ocean  Observing System</dc:title>
  <dc:creator>Carolyn Rosner</dc:creator>
  <cp:lastModifiedBy>Darcy Dugan</cp:lastModifiedBy>
  <cp:revision>384</cp:revision>
  <dcterms:created xsi:type="dcterms:W3CDTF">2010-05-12T21:32:30Z</dcterms:created>
  <dcterms:modified xsi:type="dcterms:W3CDTF">2012-04-09T19:57:19Z</dcterms:modified>
</cp:coreProperties>
</file>