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327" r:id="rId3"/>
    <p:sldId id="348" r:id="rId4"/>
    <p:sldId id="357" r:id="rId5"/>
    <p:sldId id="339" r:id="rId6"/>
    <p:sldId id="359" r:id="rId7"/>
    <p:sldId id="360"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1809" autoAdjust="0"/>
  </p:normalViewPr>
  <p:slideViewPr>
    <p:cSldViewPr>
      <p:cViewPr varScale="1">
        <p:scale>
          <a:sx n="112" d="100"/>
          <a:sy n="112" d="100"/>
        </p:scale>
        <p:origin x="-17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5157030-3728-4D28-802A-F331A0310E25}" type="datetimeFigureOut">
              <a:rPr lang="en-US" smtClean="0"/>
              <a:pPr/>
              <a:t>10/4/2012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B4EE386-EC34-4A84-BEF8-8A0CDFFCF75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5491F1-4FFA-4D25-8C1F-D89F08EE0F5A}" type="datetimeFigureOut">
              <a:rPr lang="en-US" smtClean="0"/>
              <a:pPr/>
              <a:t>10/4/2012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E9C99F-03D5-4CBD-930C-FDE3D23939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House-keeping items:</a:t>
            </a:r>
          </a:p>
          <a:p>
            <a:r>
              <a:rPr lang="en-US" dirty="0" smtClean="0"/>
              <a:t>Bathrooms open</a:t>
            </a:r>
          </a:p>
          <a:p>
            <a:r>
              <a:rPr lang="en-US" dirty="0" smtClean="0"/>
              <a:t>Lunch at noon</a:t>
            </a:r>
          </a:p>
          <a:p>
            <a:r>
              <a:rPr lang="en-US" dirty="0" smtClean="0"/>
              <a:t>Hot water in kitchen</a:t>
            </a:r>
          </a:p>
          <a:p>
            <a:r>
              <a:rPr lang="en-US" dirty="0" smtClean="0"/>
              <a:t>Breakfast tomorrow</a:t>
            </a:r>
            <a:r>
              <a:rPr lang="en-US" baseline="0" dirty="0" smtClean="0"/>
              <a:t> same as today. </a:t>
            </a:r>
          </a:p>
          <a:p>
            <a:r>
              <a:rPr lang="en-US" baseline="0" dirty="0" smtClean="0"/>
              <a:t>Webinar for ACCAP in Fairbanks, and TNC in Seattle and Maine.  We’ll try to make sure we give folks on phone chance to speak up.</a:t>
            </a:r>
          </a:p>
          <a:p>
            <a:endParaRPr lang="en-US" baseline="0" dirty="0" smtClean="0"/>
          </a:p>
          <a:p>
            <a:r>
              <a:rPr lang="en-US" baseline="0" dirty="0" smtClean="0"/>
              <a:t>Welcome some new people to the group – Paul Gill replaced Shane Montoya from USCG who changed roles.  Chad </a:t>
            </a:r>
            <a:r>
              <a:rPr lang="en-US" baseline="0" dirty="0" err="1" smtClean="0"/>
              <a:t>Nordlund</a:t>
            </a:r>
            <a:r>
              <a:rPr lang="en-US" baseline="0" dirty="0" smtClean="0"/>
              <a:t> representing NWAB for Tom </a:t>
            </a:r>
            <a:r>
              <a:rPr lang="en-US" baseline="0" dirty="0" err="1" smtClean="0"/>
              <a:t>Okleasik</a:t>
            </a:r>
            <a:r>
              <a:rPr lang="en-US" baseline="0" dirty="0" smtClean="0"/>
              <a:t>.  Rose Fosdick from </a:t>
            </a:r>
            <a:r>
              <a:rPr lang="en-US" baseline="0" dirty="0" err="1" smtClean="0"/>
              <a:t>Kawerek</a:t>
            </a:r>
            <a:r>
              <a:rPr lang="en-US" baseline="0" dirty="0" smtClean="0"/>
              <a:t> in Nome was unable to attend the April meeting. welcome to her.  We’re missing Katie Howard from ADFG – she is in the field, and her colleagues were sent to other meetings. Will make sure to follow up with them afterward.</a:t>
            </a:r>
          </a:p>
          <a:p>
            <a:endParaRPr lang="en-US" baseline="0" dirty="0" smtClean="0"/>
          </a:p>
          <a:p>
            <a:r>
              <a:rPr lang="en-US" baseline="0" dirty="0" smtClean="0"/>
              <a:t>Introductions. </a:t>
            </a:r>
            <a:endParaRPr lang="en-US" dirty="0"/>
          </a:p>
        </p:txBody>
      </p:sp>
      <p:sp>
        <p:nvSpPr>
          <p:cNvPr id="4" name="Slide Number Placeholder 3"/>
          <p:cNvSpPr>
            <a:spLocks noGrp="1"/>
          </p:cNvSpPr>
          <p:nvPr>
            <p:ph type="sldNum" sz="quarter" idx="10"/>
          </p:nvPr>
        </p:nvSpPr>
        <p:spPr/>
        <p:txBody>
          <a:bodyPr/>
          <a:lstStyle/>
          <a:p>
            <a:fld id="{FDE9C99F-03D5-4CBD-930C-FDE3D23939B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refresher, particularly for new</a:t>
            </a:r>
            <a:r>
              <a:rPr lang="en-US" baseline="0" dirty="0" smtClean="0"/>
              <a:t> people.</a:t>
            </a:r>
            <a:endParaRPr lang="en-US" dirty="0" smtClean="0"/>
          </a:p>
          <a:p>
            <a:endParaRPr lang="en-US" dirty="0" smtClean="0"/>
          </a:p>
          <a:p>
            <a:r>
              <a:rPr lang="en-US" dirty="0" smtClean="0"/>
              <a:t>Project</a:t>
            </a:r>
            <a:r>
              <a:rPr lang="en-US" baseline="0" dirty="0" smtClean="0"/>
              <a:t> partners are in the room, and will be leading various sessions over the next day and a half, providing updates on their work and seeking input.</a:t>
            </a:r>
            <a:endParaRPr lang="en-US" dirty="0"/>
          </a:p>
        </p:txBody>
      </p:sp>
      <p:sp>
        <p:nvSpPr>
          <p:cNvPr id="4" name="Slide Number Placeholder 3"/>
          <p:cNvSpPr>
            <a:spLocks noGrp="1"/>
          </p:cNvSpPr>
          <p:nvPr>
            <p:ph type="sldNum" sz="quarter" idx="10"/>
          </p:nvPr>
        </p:nvSpPr>
        <p:spPr/>
        <p:txBody>
          <a:bodyPr/>
          <a:lstStyle/>
          <a:p>
            <a:fld id="{FDE9C99F-03D5-4CBD-930C-FDE3D23939B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Decision of this focus was agreed upon by state</a:t>
            </a:r>
            <a:r>
              <a:rPr lang="en-US" baseline="0" dirty="0" smtClean="0"/>
              <a:t> of Alaska, NPFMC. </a:t>
            </a:r>
          </a:p>
          <a:p>
            <a:r>
              <a:rPr lang="en-US" baseline="0" dirty="0" smtClean="0"/>
              <a:t>Realize this is not an imminent decision. Fisheries are closed, and its not clear they are economically feasible or environmentally sustainable. </a:t>
            </a:r>
          </a:p>
          <a:p>
            <a:r>
              <a:rPr lang="en-US" baseline="0" dirty="0" smtClean="0"/>
              <a:t>What </a:t>
            </a:r>
            <a:r>
              <a:rPr lang="en-US" u="sng" baseline="0" dirty="0" smtClean="0"/>
              <a:t>would</a:t>
            </a:r>
            <a:r>
              <a:rPr lang="en-US" baseline="0" dirty="0" smtClean="0"/>
              <a:t> we need to know? How can we best format the information we have to be usable and accessible?  Better knowledge of available information. </a:t>
            </a:r>
          </a:p>
          <a:p>
            <a:r>
              <a:rPr lang="en-US" baseline="0" dirty="0" smtClean="0"/>
              <a:t>The applicability does not stop with fisheries decisions.</a:t>
            </a:r>
          </a:p>
          <a:p>
            <a:r>
              <a:rPr lang="en-US" baseline="0" dirty="0" smtClean="0"/>
              <a:t>Intention of the tool is to serve broader needs as well – address other issues, and also a spectrum of stakeholders.</a:t>
            </a:r>
            <a:endParaRPr lang="en-US" dirty="0"/>
          </a:p>
        </p:txBody>
      </p:sp>
      <p:sp>
        <p:nvSpPr>
          <p:cNvPr id="4" name="Slide Number Placeholder 3"/>
          <p:cNvSpPr>
            <a:spLocks noGrp="1"/>
          </p:cNvSpPr>
          <p:nvPr>
            <p:ph type="sldNum" sz="quarter" idx="10"/>
          </p:nvPr>
        </p:nvSpPr>
        <p:spPr/>
        <p:txBody>
          <a:bodyPr/>
          <a:lstStyle/>
          <a:p>
            <a:fld id="{FDE9C99F-03D5-4CBD-930C-FDE3D23939B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Scoping: This was the TNC – led by Jessica Speed. Survey</a:t>
            </a:r>
            <a:r>
              <a:rPr lang="en-US" baseline="0" dirty="0" smtClean="0"/>
              <a:t> and interviews this summer.  She’ll be describing methods and results.  Survey was added after feedback from advisory group in April.  Results are readjusting our focus.   THANK YOU to advisory group members that participated in this process.</a:t>
            </a:r>
          </a:p>
          <a:p>
            <a:endParaRPr lang="en-US" baseline="0" dirty="0" smtClean="0"/>
          </a:p>
          <a:p>
            <a:r>
              <a:rPr lang="en-US" baseline="0" dirty="0" smtClean="0"/>
              <a:t>Synergies: Conversations with a number of groups and integrated research projects. Rob will be talking about some of these during the data discussion.  Also given presentations. Have more work to do here.</a:t>
            </a:r>
          </a:p>
          <a:p>
            <a:endParaRPr lang="en-US" baseline="0" dirty="0" smtClean="0"/>
          </a:p>
          <a:p>
            <a:r>
              <a:rPr lang="en-US" baseline="0" dirty="0" smtClean="0"/>
              <a:t>Documentation: what methods are people using right now to make decisions about the marine environment…. This was part of survey/interviews which Jessica will cover. Also includes a review of tools being used elsewhere and how they might apply to Alaska.  Zach </a:t>
            </a:r>
            <a:r>
              <a:rPr lang="en-US" baseline="0" dirty="0" err="1" smtClean="0"/>
              <a:t>Ferdana</a:t>
            </a:r>
            <a:r>
              <a:rPr lang="en-US" baseline="0" dirty="0" smtClean="0"/>
              <a:t> and Peter Taylor from the TNC are working on this presently.  Will be getting some feedback from this group, and finishing their report on November.</a:t>
            </a:r>
          </a:p>
          <a:p>
            <a:endParaRPr lang="en-US" baseline="0" dirty="0" smtClean="0"/>
          </a:p>
          <a:p>
            <a:r>
              <a:rPr lang="en-US" baseline="0" dirty="0" smtClean="0"/>
              <a:t>Tool Development: Axiom has been working on this steadily through the summer.  Has a new interface to demonstrate, as well as new data layers. Will be showing today. Getting feedback.</a:t>
            </a:r>
          </a:p>
          <a:p>
            <a:endParaRPr lang="en-US" baseline="0" dirty="0" smtClean="0"/>
          </a:p>
          <a:p>
            <a:r>
              <a:rPr lang="en-US" baseline="0" dirty="0" smtClean="0"/>
              <a:t>Assessment part will come this spring, with probably check-in with advisory group between now and then.</a:t>
            </a:r>
            <a:endParaRPr lang="en-US" dirty="0"/>
          </a:p>
        </p:txBody>
      </p:sp>
      <p:sp>
        <p:nvSpPr>
          <p:cNvPr id="4" name="Slide Number Placeholder 3"/>
          <p:cNvSpPr>
            <a:spLocks noGrp="1"/>
          </p:cNvSpPr>
          <p:nvPr>
            <p:ph type="sldNum" sz="quarter" idx="10"/>
          </p:nvPr>
        </p:nvSpPr>
        <p:spPr/>
        <p:txBody>
          <a:bodyPr/>
          <a:lstStyle/>
          <a:p>
            <a:fld id="{FDE9C99F-03D5-4CBD-930C-FDE3D23939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Doing our best to let people know about the project to create synergy.</a:t>
            </a:r>
            <a:endParaRPr lang="en-US" dirty="0"/>
          </a:p>
        </p:txBody>
      </p:sp>
      <p:sp>
        <p:nvSpPr>
          <p:cNvPr id="4" name="Slide Number Placeholder 3"/>
          <p:cNvSpPr>
            <a:spLocks noGrp="1"/>
          </p:cNvSpPr>
          <p:nvPr>
            <p:ph type="sldNum" sz="quarter" idx="10"/>
          </p:nvPr>
        </p:nvSpPr>
        <p:spPr/>
        <p:txBody>
          <a:bodyPr/>
          <a:lstStyle/>
          <a:p>
            <a:fld id="{FDE9C99F-03D5-4CBD-930C-FDE3D23939B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Spring</a:t>
            </a:r>
            <a:r>
              <a:rPr lang="en-US" baseline="0" dirty="0" smtClean="0"/>
              <a:t> workshop: advisory group + representative stakeholders</a:t>
            </a:r>
          </a:p>
          <a:p>
            <a:r>
              <a:rPr lang="en-US" baseline="0" dirty="0" smtClean="0"/>
              <a:t>Share results of project, share case studies of decision support tools used by others outside AK, hear from experts in tool development, allow people to view and test the arctic portal. Feedback will help the project team think about next steps.</a:t>
            </a:r>
            <a:endParaRPr lang="en-US" dirty="0"/>
          </a:p>
        </p:txBody>
      </p:sp>
      <p:sp>
        <p:nvSpPr>
          <p:cNvPr id="4" name="Slide Number Placeholder 3"/>
          <p:cNvSpPr>
            <a:spLocks noGrp="1"/>
          </p:cNvSpPr>
          <p:nvPr>
            <p:ph type="sldNum" sz="quarter" idx="10"/>
          </p:nvPr>
        </p:nvSpPr>
        <p:spPr/>
        <p:txBody>
          <a:bodyPr/>
          <a:lstStyle/>
          <a:p>
            <a:fld id="{FDE9C99F-03D5-4CBD-930C-FDE3D23939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off</a:t>
            </a:r>
            <a:r>
              <a:rPr lang="en-US" baseline="0" dirty="0" smtClean="0"/>
              <a:t> the morning with the TNC, results from scoping. </a:t>
            </a:r>
          </a:p>
          <a:p>
            <a:r>
              <a:rPr lang="en-US" baseline="0" dirty="0" smtClean="0"/>
              <a:t>What we learned here was that the biggest need was to create a basic data access and viewing tool to provide a foundation rather than sophisticated analytics tools that we don’t have the data to populate. Modify our plan for the next two months. Jessica will describe; we can discuss whether we’re interpreting these results correctly.</a:t>
            </a:r>
          </a:p>
          <a:p>
            <a:pPr>
              <a:buFontTx/>
              <a:buChar char="-"/>
            </a:pPr>
            <a:r>
              <a:rPr lang="en-US" baseline="0" dirty="0" smtClean="0"/>
              <a:t>Then move into data component – Rob will be giving an update on what data we’ve assimilated so far, demo the portal, talk about next steps.</a:t>
            </a:r>
          </a:p>
          <a:p>
            <a:pPr>
              <a:buFontTx/>
              <a:buChar char="-"/>
            </a:pPr>
            <a:r>
              <a:rPr lang="en-US" baseline="0" dirty="0" smtClean="0"/>
              <a:t>Near the end of the day hear from ACCAP via webinar on climate downscaling… including some examples of how to use the results for decision making.</a:t>
            </a:r>
          </a:p>
          <a:p>
            <a:pPr>
              <a:buFontTx/>
              <a:buChar char="-"/>
            </a:pPr>
            <a:endParaRPr lang="en-US" baseline="0" dirty="0" smtClean="0"/>
          </a:p>
          <a:p>
            <a:pPr>
              <a:buFontTx/>
              <a:buChar char="-"/>
            </a:pPr>
            <a:r>
              <a:rPr lang="en-US" baseline="0" dirty="0" smtClean="0"/>
              <a:t>Start back up tomorrow at 9am with ISER</a:t>
            </a:r>
          </a:p>
          <a:p>
            <a:pPr>
              <a:buFontTx/>
              <a:buChar char="-"/>
            </a:pPr>
            <a:r>
              <a:rPr lang="en-US" baseline="0" dirty="0" smtClean="0"/>
              <a:t>Leaves time tomorrow to talk about issues that may arise today, and also for some discussion on next steps after STAMP.</a:t>
            </a:r>
          </a:p>
          <a:p>
            <a:pPr>
              <a:buFontTx/>
              <a:buChar char="-"/>
            </a:pPr>
            <a:r>
              <a:rPr lang="en-US" baseline="0" dirty="0" smtClean="0"/>
              <a:t>Adaptive agenda, allowing time for discussion.</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FDE9C99F-03D5-4CBD-930C-FDE3D23939B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152400" y="6356350"/>
            <a:ext cx="2133600" cy="365125"/>
          </a:xfrm>
        </p:spPr>
        <p:txBody>
          <a:bodyPr/>
          <a:lstStyle/>
          <a:p>
            <a:fld id="{BBC74B52-CD39-42B6-AC2A-81CBCA322CD6}" type="datetimeFigureOut">
              <a:rPr lang="en-US" smtClean="0"/>
              <a:pPr/>
              <a:t>10/4/2012</a:t>
            </a:fld>
            <a:endParaRPr lang="en-US"/>
          </a:p>
        </p:txBody>
      </p:sp>
      <p:sp>
        <p:nvSpPr>
          <p:cNvPr id="19" name="Footer Placeholder 18"/>
          <p:cNvSpPr>
            <a:spLocks noGrp="1"/>
          </p:cNvSpPr>
          <p:nvPr>
            <p:ph type="ftr" sz="quarter" idx="11"/>
          </p:nvPr>
        </p:nvSpPr>
        <p:spPr>
          <a:xfrm>
            <a:off x="4572000" y="6492875"/>
            <a:ext cx="4495800" cy="365125"/>
          </a:xfrm>
          <a:prstGeom prst="rect">
            <a:avLst/>
          </a:prstGeom>
        </p:spPr>
        <p:txBody>
          <a:bodyPr/>
          <a:lstStyle>
            <a:lvl1pPr algn="r">
              <a:defRPr/>
            </a:lvl1pPr>
          </a:lstStyle>
          <a:p>
            <a:r>
              <a:rPr lang="en-US" dirty="0" smtClean="0"/>
              <a:t>Alaska Ocean Observing System  ::  www.aoos.org</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C74B52-CD39-42B6-AC2A-81CBCA322CD6}" type="datetimeFigureOut">
              <a:rPr lang="en-US" smtClean="0"/>
              <a:pPr/>
              <a:t>10/4/2012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C74B52-CD39-42B6-AC2A-81CBCA322CD6}" type="datetimeFigureOut">
              <a:rPr lang="en-US" smtClean="0"/>
              <a:pPr/>
              <a:t>10/4/2012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9"/>
          <p:cNvSpPr>
            <a:spLocks noGrp="1"/>
          </p:cNvSpPr>
          <p:nvPr>
            <p:ph type="dt" sz="half" idx="2"/>
          </p:nvPr>
        </p:nvSpPr>
        <p:spPr>
          <a:xfrm>
            <a:off x="152400" y="640080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C74B52-CD39-42B6-AC2A-81CBCA322CD6}" type="datetimeFigureOut">
              <a:rPr lang="en-US" smtClean="0"/>
              <a:pPr/>
              <a:t>10/4/2012</a:t>
            </a:fld>
            <a:endParaRPr lang="en-US"/>
          </a:p>
        </p:txBody>
      </p:sp>
      <p:sp>
        <p:nvSpPr>
          <p:cNvPr id="8" name="Footer Placeholder 18"/>
          <p:cNvSpPr>
            <a:spLocks noGrp="1"/>
          </p:cNvSpPr>
          <p:nvPr>
            <p:ph type="ftr" sz="quarter" idx="3"/>
          </p:nvPr>
        </p:nvSpPr>
        <p:spPr>
          <a:xfrm>
            <a:off x="3124200" y="6534150"/>
            <a:ext cx="5943600" cy="365125"/>
          </a:xfrm>
          <a:prstGeom prst="rect">
            <a:avLst/>
          </a:prstGeom>
        </p:spPr>
        <p:txBody>
          <a:bodyPr/>
          <a:lstStyle>
            <a:lvl1pPr algn="r">
              <a:defRPr sz="1200"/>
            </a:lvl1pPr>
          </a:lstStyle>
          <a:p>
            <a:r>
              <a:rPr lang="en-US" dirty="0" smtClean="0"/>
              <a:t>Alaska Ocean Observing System  ::  </a:t>
            </a:r>
            <a:r>
              <a:rPr lang="en-US" dirty="0" smtClean="0">
                <a:solidFill>
                  <a:schemeClr val="accent2"/>
                </a:solidFill>
              </a:rPr>
              <a:t>www.aoos.org</a:t>
            </a:r>
            <a:endParaRPr lang="en-US" dirty="0">
              <a:solidFill>
                <a:schemeClr val="accent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C74B52-CD39-42B6-AC2A-81CBCA322CD6}" type="datetimeFigureOut">
              <a:rPr lang="en-US" smtClean="0"/>
              <a:pPr/>
              <a:t>10/4/2012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C74B52-CD39-42B6-AC2A-81CBCA322CD6}" type="datetimeFigureOut">
              <a:rPr lang="en-US" smtClean="0"/>
              <a:pPr/>
              <a:t>10/4/2012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BC74B52-CD39-42B6-AC2A-81CBCA322CD6}" type="datetimeFigureOut">
              <a:rPr lang="en-US" smtClean="0"/>
              <a:pPr/>
              <a:t>10/4/2012</a:t>
            </a:fld>
            <a:endParaRPr lang="en-US"/>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C74B52-CD39-42B6-AC2A-81CBCA322CD6}" type="datetimeFigureOut">
              <a:rPr lang="en-US" smtClean="0"/>
              <a:pPr/>
              <a:t>10/4/2012</a:t>
            </a:fld>
            <a:endParaRPr lang="en-US"/>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74B52-CD39-42B6-AC2A-81CBCA322CD6}" type="datetimeFigureOut">
              <a:rPr lang="en-US" smtClean="0"/>
              <a:pPr/>
              <a:t>10/4/2012</a:t>
            </a:fld>
            <a:endParaRPr lang="en-US"/>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C74B52-CD39-42B6-AC2A-81CBCA322CD6}" type="datetimeFigureOut">
              <a:rPr lang="en-US" smtClean="0"/>
              <a:pPr/>
              <a:t>10/4/2012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64E470CE-076E-4AEB-B748-87FA23B1A6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C74B52-CD39-42B6-AC2A-81CBCA322CD6}" type="datetimeFigureOut">
              <a:rPr lang="en-US" smtClean="0"/>
              <a:pPr/>
              <a:t>10/4/2012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64E470CE-076E-4AEB-B748-87FA23B1A61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52400" y="63436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C74B52-CD39-42B6-AC2A-81CBCA322CD6}" type="datetimeFigureOut">
              <a:rPr lang="en-US" smtClean="0"/>
              <a:pPr/>
              <a:t>10/4/2012</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Footer Placeholder 18"/>
          <p:cNvSpPr>
            <a:spLocks noGrp="1"/>
          </p:cNvSpPr>
          <p:nvPr>
            <p:ph type="ftr" sz="quarter" idx="3"/>
          </p:nvPr>
        </p:nvSpPr>
        <p:spPr>
          <a:xfrm>
            <a:off x="3124200" y="6477000"/>
            <a:ext cx="5943600" cy="365125"/>
          </a:xfrm>
          <a:prstGeom prst="rect">
            <a:avLst/>
          </a:prstGeom>
        </p:spPr>
        <p:txBody>
          <a:bodyPr/>
          <a:lstStyle>
            <a:lvl1pPr algn="r">
              <a:defRPr sz="1200"/>
            </a:lvl1pPr>
          </a:lstStyle>
          <a:p>
            <a:r>
              <a:rPr lang="en-US" dirty="0" smtClean="0"/>
              <a:t>Alaska Ocean Observing System  ::  </a:t>
            </a:r>
            <a:r>
              <a:rPr lang="en-US" dirty="0" smtClean="0">
                <a:solidFill>
                  <a:schemeClr val="accent2"/>
                </a:solidFill>
              </a:rPr>
              <a:t>www.aoos.org</a:t>
            </a:r>
            <a:endParaRPr lang="en-US" dirty="0">
              <a:solidFill>
                <a:schemeClr val="accent2"/>
              </a:solidFill>
            </a:endParaRPr>
          </a:p>
        </p:txBody>
      </p:sp>
      <p:pic>
        <p:nvPicPr>
          <p:cNvPr id="19" name="Picture 18" descr="AOOS_whitetext.png"/>
          <p:cNvPicPr>
            <a:picLocks noChangeAspect="1"/>
          </p:cNvPicPr>
          <p:nvPr userDrawn="1"/>
        </p:nvPicPr>
        <p:blipFill>
          <a:blip r:embed="rId13" cstate="screen"/>
          <a:srcRect/>
          <a:stretch>
            <a:fillRect/>
          </a:stretch>
        </p:blipFill>
        <p:spPr>
          <a:xfrm>
            <a:off x="95249" y="76200"/>
            <a:ext cx="1428751" cy="381000"/>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aoos.org/stam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9"/>
          <p:cNvSpPr>
            <a:spLocks noGrp="1"/>
          </p:cNvSpPr>
          <p:nvPr>
            <p:ph type="dt" sz="half" idx="10"/>
          </p:nvPr>
        </p:nvSpPr>
        <p:spPr>
          <a:xfrm>
            <a:off x="152400" y="6432550"/>
            <a:ext cx="2133600" cy="365125"/>
          </a:xfrm>
        </p:spPr>
        <p:txBody>
          <a:bodyPr/>
          <a:lstStyle/>
          <a:p>
            <a:fld id="{BBC74B52-CD39-42B6-AC2A-81CBCA322CD6}" type="datetimeFigureOut">
              <a:rPr lang="en-US" smtClean="0"/>
              <a:pPr/>
              <a:t>10/4/2012</a:t>
            </a:fld>
            <a:endParaRPr lang="en-US" dirty="0"/>
          </a:p>
        </p:txBody>
      </p:sp>
      <p:sp>
        <p:nvSpPr>
          <p:cNvPr id="17" name="Title 1"/>
          <p:cNvSpPr txBox="1">
            <a:spLocks/>
          </p:cNvSpPr>
          <p:nvPr/>
        </p:nvSpPr>
        <p:spPr>
          <a:xfrm>
            <a:off x="381000" y="762000"/>
            <a:ext cx="8229600" cy="1447800"/>
          </a:xfrm>
          <a:prstGeom prst="rect">
            <a:avLst/>
          </a:prstGeom>
          <a:ln>
            <a:noFill/>
          </a:ln>
        </p:spPr>
        <p:txBody>
          <a:bodyPr vert="horz" lIns="0" tIns="0" rIns="18288" bIns="0" anchor="b">
            <a:normAutofit fontScale="600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STAMP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3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Progress to Date</a:t>
            </a:r>
            <a:r>
              <a:rPr kumimoji="0" lang="en-US" sz="53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53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en-US" sz="53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7" name="TextBox 6"/>
          <p:cNvSpPr txBox="1"/>
          <p:nvPr/>
        </p:nvSpPr>
        <p:spPr>
          <a:xfrm>
            <a:off x="533399" y="5486400"/>
            <a:ext cx="7924801" cy="1015663"/>
          </a:xfrm>
          <a:prstGeom prst="rect">
            <a:avLst/>
          </a:prstGeom>
          <a:noFill/>
        </p:spPr>
        <p:txBody>
          <a:bodyPr wrap="square" rtlCol="0">
            <a:spAutoFit/>
          </a:bodyPr>
          <a:lstStyle/>
          <a:p>
            <a:pPr algn="ctr"/>
            <a:r>
              <a:rPr lang="en-US" sz="2400" b="1" dirty="0" smtClean="0">
                <a:effectLst>
                  <a:outerShdw blurRad="38100" dist="25400" dir="5400000" algn="tl" rotWithShape="0">
                    <a:srgbClr val="000000">
                      <a:alpha val="43000"/>
                    </a:srgbClr>
                  </a:outerShdw>
                </a:effectLst>
                <a:latin typeface="Arial" pitchFamily="34" charset="0"/>
                <a:cs typeface="Arial" pitchFamily="34" charset="0"/>
              </a:rPr>
              <a:t>Spatial Tools for Arctic Mapping &amp; Planning </a:t>
            </a:r>
          </a:p>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Sept 24, 2012</a:t>
            </a:r>
            <a:endParaRPr lang="en-US" dirty="0">
              <a:latin typeface="Arial" pitchFamily="34" charset="0"/>
              <a:cs typeface="Arial" pitchFamily="34" charset="0"/>
            </a:endParaRPr>
          </a:p>
        </p:txBody>
      </p:sp>
      <p:pic>
        <p:nvPicPr>
          <p:cNvPr id="16386" name="Picture 2" descr="http://www.aoos.org/wp-content/uploads/2012/03/Arctic-portal-screenshot.png"/>
          <p:cNvPicPr>
            <a:picLocks noChangeAspect="1" noChangeArrowheads="1"/>
          </p:cNvPicPr>
          <p:nvPr/>
        </p:nvPicPr>
        <p:blipFill>
          <a:blip r:embed="rId3" cstate="print"/>
          <a:srcRect l="19155" t="11839"/>
          <a:stretch>
            <a:fillRect/>
          </a:stretch>
        </p:blipFill>
        <p:spPr bwMode="auto">
          <a:xfrm>
            <a:off x="2438400" y="2286000"/>
            <a:ext cx="3985790" cy="2895600"/>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pPr algn="ctr"/>
            <a:r>
              <a:rPr lang="en-US" dirty="0" smtClean="0"/>
              <a:t>Quick Refresher</a:t>
            </a:r>
            <a:endParaRPr lang="en-US" dirty="0"/>
          </a:p>
        </p:txBody>
      </p:sp>
      <p:sp>
        <p:nvSpPr>
          <p:cNvPr id="3" name="Content Placeholder 2"/>
          <p:cNvSpPr>
            <a:spLocks noGrp="1"/>
          </p:cNvSpPr>
          <p:nvPr>
            <p:ph idx="1"/>
          </p:nvPr>
        </p:nvSpPr>
        <p:spPr>
          <a:xfrm>
            <a:off x="457200" y="1676400"/>
            <a:ext cx="8458200" cy="4267200"/>
          </a:xfrm>
        </p:spPr>
        <p:txBody>
          <a:bodyPr>
            <a:normAutofit/>
          </a:bodyPr>
          <a:lstStyle/>
          <a:p>
            <a:r>
              <a:rPr lang="en-US" dirty="0" smtClean="0">
                <a:latin typeface="Arial" pitchFamily="34" charset="0"/>
                <a:cs typeface="Arial" pitchFamily="34" charset="0"/>
              </a:rPr>
              <a:t>NOAA funding – Regional Ocean Partnership Program</a:t>
            </a:r>
          </a:p>
          <a:p>
            <a:endParaRPr lang="en-US" dirty="0" smtClean="0">
              <a:latin typeface="Arial" pitchFamily="34" charset="0"/>
              <a:cs typeface="Arial" pitchFamily="34" charset="0"/>
            </a:endParaRPr>
          </a:p>
          <a:p>
            <a:r>
              <a:rPr lang="en-US" dirty="0" smtClean="0">
                <a:latin typeface="Arial" pitchFamily="34" charset="0"/>
                <a:cs typeface="Arial" pitchFamily="34" charset="0"/>
              </a:rPr>
              <a:t>$760K over 1.5 years (Jan 2012-June 2013)</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Project partners:</a:t>
            </a:r>
          </a:p>
          <a:p>
            <a:pPr lvl="1"/>
            <a:r>
              <a:rPr lang="en-US" sz="1800" dirty="0" smtClean="0">
                <a:latin typeface="Arial" pitchFamily="34" charset="0"/>
                <a:cs typeface="Arial" pitchFamily="34" charset="0"/>
              </a:rPr>
              <a:t>AOOS/Axiom</a:t>
            </a:r>
          </a:p>
          <a:p>
            <a:pPr lvl="1"/>
            <a:r>
              <a:rPr lang="en-US" sz="1800" dirty="0" smtClean="0">
                <a:latin typeface="Arial" pitchFamily="34" charset="0"/>
                <a:cs typeface="Arial" pitchFamily="34" charset="0"/>
              </a:rPr>
              <a:t>UAF’s Alaska Center for Climate Assessment &amp; Policy </a:t>
            </a:r>
          </a:p>
          <a:p>
            <a:pPr lvl="1"/>
            <a:r>
              <a:rPr lang="en-US" sz="1800" dirty="0" smtClean="0">
                <a:latin typeface="Arial" pitchFamily="34" charset="0"/>
                <a:cs typeface="Arial" pitchFamily="34" charset="0"/>
              </a:rPr>
              <a:t>UAA’s Institute for Social &amp; Economic Research</a:t>
            </a:r>
          </a:p>
          <a:p>
            <a:pPr lvl="1"/>
            <a:r>
              <a:rPr lang="en-US" sz="1800" dirty="0" smtClean="0">
                <a:latin typeface="Arial" pitchFamily="34" charset="0"/>
                <a:cs typeface="Arial" pitchFamily="34" charset="0"/>
              </a:rPr>
              <a:t>The Nature Conservancy</a:t>
            </a:r>
          </a:p>
          <a:p>
            <a:pPr>
              <a:buNone/>
            </a:pPr>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pic>
        <p:nvPicPr>
          <p:cNvPr id="4" name="Picture 4"/>
          <p:cNvPicPr>
            <a:picLocks noChangeAspect="1" noChangeArrowheads="1"/>
          </p:cNvPicPr>
          <p:nvPr/>
        </p:nvPicPr>
        <p:blipFill>
          <a:blip r:embed="rId3" cstate="screen"/>
          <a:srcRect/>
          <a:stretch>
            <a:fillRect/>
          </a:stretch>
        </p:blipFill>
        <p:spPr bwMode="auto">
          <a:xfrm>
            <a:off x="4191000" y="6019800"/>
            <a:ext cx="1752600" cy="536598"/>
          </a:xfrm>
          <a:prstGeom prst="rect">
            <a:avLst/>
          </a:prstGeom>
          <a:noFill/>
          <a:ln w="9525">
            <a:noFill/>
            <a:miter lim="800000"/>
            <a:headEnd/>
            <a:tailEnd/>
          </a:ln>
        </p:spPr>
      </p:pic>
      <p:pic>
        <p:nvPicPr>
          <p:cNvPr id="5" name="Picture 5"/>
          <p:cNvPicPr>
            <a:picLocks noChangeAspect="1" noChangeArrowheads="1"/>
          </p:cNvPicPr>
          <p:nvPr/>
        </p:nvPicPr>
        <p:blipFill>
          <a:blip r:embed="rId4" cstate="screen"/>
          <a:srcRect/>
          <a:stretch>
            <a:fillRect/>
          </a:stretch>
        </p:blipFill>
        <p:spPr bwMode="auto">
          <a:xfrm>
            <a:off x="1371600" y="6019800"/>
            <a:ext cx="2667000" cy="515938"/>
          </a:xfrm>
          <a:prstGeom prst="rect">
            <a:avLst/>
          </a:prstGeom>
          <a:noFill/>
          <a:ln w="9525">
            <a:noFill/>
            <a:miter lim="800000"/>
            <a:headEnd/>
            <a:tailEnd/>
          </a:ln>
        </p:spPr>
      </p:pic>
      <p:pic>
        <p:nvPicPr>
          <p:cNvPr id="6" name="Picture 6"/>
          <p:cNvPicPr>
            <a:picLocks noChangeAspect="1" noChangeArrowheads="1"/>
          </p:cNvPicPr>
          <p:nvPr/>
        </p:nvPicPr>
        <p:blipFill>
          <a:blip r:embed="rId5" cstate="screen"/>
          <a:srcRect/>
          <a:stretch>
            <a:fillRect/>
          </a:stretch>
        </p:blipFill>
        <p:spPr bwMode="auto">
          <a:xfrm>
            <a:off x="152400" y="5867400"/>
            <a:ext cx="1143000" cy="785813"/>
          </a:xfrm>
          <a:prstGeom prst="rect">
            <a:avLst/>
          </a:prstGeom>
          <a:noFill/>
          <a:ln w="9525">
            <a:noFill/>
            <a:miter lim="800000"/>
            <a:headEnd/>
            <a:tailEnd/>
          </a:ln>
        </p:spPr>
      </p:pic>
      <p:pic>
        <p:nvPicPr>
          <p:cNvPr id="7" name="Picture 13" descr="axiom_logo"/>
          <p:cNvPicPr>
            <a:picLocks noChangeAspect="1" noChangeArrowheads="1"/>
          </p:cNvPicPr>
          <p:nvPr/>
        </p:nvPicPr>
        <p:blipFill>
          <a:blip r:embed="rId6" cstate="screen"/>
          <a:srcRect/>
          <a:stretch>
            <a:fillRect/>
          </a:stretch>
        </p:blipFill>
        <p:spPr bwMode="auto">
          <a:xfrm>
            <a:off x="7772400" y="4876800"/>
            <a:ext cx="1225550" cy="1828800"/>
          </a:xfrm>
          <a:prstGeom prst="rect">
            <a:avLst/>
          </a:prstGeom>
          <a:noFill/>
          <a:ln w="9525">
            <a:solidFill>
              <a:schemeClr val="bg1"/>
            </a:solidFill>
            <a:miter lim="800000"/>
            <a:headEnd/>
            <a:tailEnd/>
          </a:ln>
        </p:spPr>
      </p:pic>
      <p:pic>
        <p:nvPicPr>
          <p:cNvPr id="8" name="Picture 7"/>
          <p:cNvPicPr>
            <a:picLocks noChangeAspect="1" noChangeArrowheads="1"/>
          </p:cNvPicPr>
          <p:nvPr/>
        </p:nvPicPr>
        <p:blipFill>
          <a:blip r:embed="rId7" cstate="screen"/>
          <a:srcRect/>
          <a:stretch>
            <a:fillRect/>
          </a:stretch>
        </p:blipFill>
        <p:spPr bwMode="auto">
          <a:xfrm>
            <a:off x="6096000" y="6019800"/>
            <a:ext cx="1524000" cy="553720"/>
          </a:xfrm>
          <a:prstGeom prst="rect">
            <a:avLst/>
          </a:prstGeom>
          <a:noFill/>
          <a:ln w="9525">
            <a:noFill/>
            <a:miter lim="800000"/>
            <a:headEnd/>
            <a:tailEnd/>
          </a:ln>
        </p:spPr>
      </p:pic>
      <p:pic>
        <p:nvPicPr>
          <p:cNvPr id="9" name="Picture 2" descr="http://t3.gstatic.com/images?q=tbn:ANd9GcQ383XmHO6qkXCQPm8XIRYJ2sPg8BPh6J33WsYna50J6ynq46c&amp;t=1&amp;usg=__Wd24wInOnFmqJM0mUybHABWk3T0="/>
          <p:cNvPicPr>
            <a:picLocks noChangeAspect="1" noChangeArrowheads="1"/>
          </p:cNvPicPr>
          <p:nvPr/>
        </p:nvPicPr>
        <p:blipFill>
          <a:blip r:embed="rId8" cstate="print"/>
          <a:srcRect/>
          <a:stretch>
            <a:fillRect/>
          </a:stretch>
        </p:blipFill>
        <p:spPr bwMode="auto">
          <a:xfrm>
            <a:off x="7543800" y="2514600"/>
            <a:ext cx="838200" cy="838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19912"/>
          </a:xfrm>
        </p:spPr>
        <p:txBody>
          <a:bodyPr/>
          <a:lstStyle/>
          <a:p>
            <a:pPr algn="ctr"/>
            <a:r>
              <a:rPr lang="en-US" dirty="0" smtClean="0"/>
              <a:t>Goal</a:t>
            </a:r>
            <a:endParaRPr lang="en-US" dirty="0"/>
          </a:p>
        </p:txBody>
      </p:sp>
      <p:sp>
        <p:nvSpPr>
          <p:cNvPr id="3" name="Content Placeholder 2"/>
          <p:cNvSpPr>
            <a:spLocks noGrp="1"/>
          </p:cNvSpPr>
          <p:nvPr>
            <p:ph idx="1"/>
          </p:nvPr>
        </p:nvSpPr>
        <p:spPr>
          <a:xfrm>
            <a:off x="381000" y="1219200"/>
            <a:ext cx="8610600" cy="5410200"/>
          </a:xfrm>
        </p:spPr>
        <p:txBody>
          <a:bodyPr>
            <a:normAutofit fontScale="92500" lnSpcReduction="10000"/>
          </a:bodyPr>
          <a:lstStyle/>
          <a:p>
            <a:pPr marL="508000" lvl="0" indent="0">
              <a:buNone/>
            </a:pPr>
            <a:r>
              <a:rPr lang="en-US" b="1" u="sng" dirty="0" smtClean="0">
                <a:latin typeface="Arial" pitchFamily="34" charset="0"/>
                <a:cs typeface="Arial" pitchFamily="34" charset="0"/>
              </a:rPr>
              <a:t>Create new data tools</a:t>
            </a:r>
            <a:r>
              <a:rPr lang="en-US" b="1" dirty="0" smtClean="0">
                <a:latin typeface="Arial" pitchFamily="34" charset="0"/>
                <a:cs typeface="Arial" pitchFamily="34" charset="0"/>
              </a:rPr>
              <a:t> </a:t>
            </a:r>
            <a:r>
              <a:rPr lang="en-US" dirty="0" smtClean="0">
                <a:latin typeface="Arial" pitchFamily="34" charset="0"/>
                <a:cs typeface="Arial" pitchFamily="34" charset="0"/>
              </a:rPr>
              <a:t>to improve access and usability </a:t>
            </a:r>
          </a:p>
          <a:p>
            <a:pPr marL="508000" lvl="0" indent="0">
              <a:buNone/>
            </a:pPr>
            <a:r>
              <a:rPr lang="en-US" dirty="0" smtClean="0">
                <a:latin typeface="Arial" pitchFamily="34" charset="0"/>
                <a:cs typeface="Arial" pitchFamily="34" charset="0"/>
              </a:rPr>
              <a:t>of Arctic data, and help inform conversations related to commercial fisheries decisions</a:t>
            </a:r>
          </a:p>
          <a:p>
            <a:pPr marL="514350" lvl="0" indent="-514350">
              <a:buNone/>
            </a:pPr>
            <a:endParaRPr lang="en-US" dirty="0" smtClean="0">
              <a:latin typeface="Arial" pitchFamily="34" charset="0"/>
              <a:cs typeface="Arial" pitchFamily="34" charset="0"/>
            </a:endParaRPr>
          </a:p>
          <a:p>
            <a:pPr marL="514350" indent="-514350"/>
            <a:r>
              <a:rPr lang="en-US" dirty="0" smtClean="0">
                <a:latin typeface="Arial" pitchFamily="34" charset="0"/>
                <a:cs typeface="Arial" pitchFamily="34" charset="0"/>
              </a:rPr>
              <a:t>Focus on tool development only, not actual fisheries decisions or management plan</a:t>
            </a:r>
          </a:p>
          <a:p>
            <a:pPr marL="514350" indent="-514350"/>
            <a:endParaRPr lang="en-US" dirty="0" smtClean="0">
              <a:latin typeface="Arial" pitchFamily="34" charset="0"/>
              <a:cs typeface="Arial" pitchFamily="34" charset="0"/>
            </a:endParaRPr>
          </a:p>
          <a:p>
            <a:pPr marL="514350" indent="-514350"/>
            <a:r>
              <a:rPr lang="en-US" dirty="0" smtClean="0">
                <a:latin typeface="Arial" pitchFamily="34" charset="0"/>
                <a:cs typeface="Arial" pitchFamily="34" charset="0"/>
              </a:rPr>
              <a:t>Serve the needs of a broad audience: </a:t>
            </a:r>
          </a:p>
          <a:p>
            <a:pPr lvl="1">
              <a:buClr>
                <a:schemeClr val="accent4">
                  <a:lumMod val="60000"/>
                  <a:lumOff val="40000"/>
                </a:schemeClr>
              </a:buClr>
              <a:buSzPct val="100000"/>
              <a:buFont typeface="Arial" pitchFamily="34" charset="0"/>
              <a:buChar char="•"/>
            </a:pPr>
            <a:r>
              <a:rPr lang="en-US" sz="1800" dirty="0" smtClean="0">
                <a:latin typeface="Arial" pitchFamily="34" charset="0"/>
                <a:cs typeface="Arial" pitchFamily="34" charset="0"/>
              </a:rPr>
              <a:t>Resource managers and planners</a:t>
            </a:r>
            <a:r>
              <a:rPr lang="en-US" dirty="0" smtClean="0">
                <a:latin typeface="Arial" pitchFamily="34" charset="0"/>
                <a:cs typeface="Arial" pitchFamily="34" charset="0"/>
              </a:rPr>
              <a:t> </a:t>
            </a:r>
            <a:r>
              <a:rPr lang="en-US" sz="1600" dirty="0" smtClean="0">
                <a:latin typeface="Arial" pitchFamily="34" charset="0"/>
                <a:cs typeface="Arial" pitchFamily="34" charset="0"/>
              </a:rPr>
              <a:t>(tribal, local, state, federal, industry, NGO)</a:t>
            </a:r>
          </a:p>
          <a:p>
            <a:pPr lvl="1">
              <a:buClr>
                <a:schemeClr val="accent4">
                  <a:lumMod val="60000"/>
                  <a:lumOff val="40000"/>
                </a:schemeClr>
              </a:buClr>
            </a:pPr>
            <a:r>
              <a:rPr lang="en-US" sz="1800" dirty="0" smtClean="0">
                <a:latin typeface="Arial" pitchFamily="34" charset="0"/>
                <a:cs typeface="Arial" pitchFamily="34" charset="0"/>
              </a:rPr>
              <a:t>Stakeholders who provide input into those decisions</a:t>
            </a:r>
          </a:p>
          <a:p>
            <a:pPr lvl="1">
              <a:buClr>
                <a:schemeClr val="accent4">
                  <a:lumMod val="60000"/>
                  <a:lumOff val="40000"/>
                </a:schemeClr>
              </a:buClr>
            </a:pPr>
            <a:r>
              <a:rPr lang="en-US" sz="1800" dirty="0" smtClean="0">
                <a:latin typeface="Arial" pitchFamily="34" charset="0"/>
                <a:cs typeface="Arial" pitchFamily="34" charset="0"/>
              </a:rPr>
              <a:t>People with interest in specific aspects of the Alaska marine environment, and who want to access data</a:t>
            </a:r>
          </a:p>
          <a:p>
            <a:pPr marL="514350" indent="-514350"/>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endParaRPr lang="en-US" dirty="0">
              <a:latin typeface="Arial" pitchFamily="34" charset="0"/>
              <a:cs typeface="Arial" pitchFamily="34" charset="0"/>
            </a:endParaRPr>
          </a:p>
        </p:txBody>
      </p:sp>
      <p:pic>
        <p:nvPicPr>
          <p:cNvPr id="4" name="Picture 2"/>
          <p:cNvPicPr>
            <a:picLocks noChangeAspect="1" noChangeArrowheads="1"/>
          </p:cNvPicPr>
          <p:nvPr/>
        </p:nvPicPr>
        <p:blipFill>
          <a:blip r:embed="rId3" cstate="screen"/>
          <a:srcRect/>
          <a:stretch>
            <a:fillRect/>
          </a:stretch>
        </p:blipFill>
        <p:spPr bwMode="auto">
          <a:xfrm>
            <a:off x="7391400" y="5562600"/>
            <a:ext cx="1524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lstStyle/>
          <a:p>
            <a:r>
              <a:rPr lang="en-US" dirty="0" smtClean="0"/>
              <a:t>Project Components</a:t>
            </a:r>
            <a:endParaRPr lang="en-US" dirty="0"/>
          </a:p>
        </p:txBody>
      </p:sp>
      <p:sp>
        <p:nvSpPr>
          <p:cNvPr id="3" name="Content Placeholder 2"/>
          <p:cNvSpPr>
            <a:spLocks noGrp="1"/>
          </p:cNvSpPr>
          <p:nvPr>
            <p:ph idx="1"/>
          </p:nvPr>
        </p:nvSpPr>
        <p:spPr>
          <a:xfrm>
            <a:off x="228600" y="1524000"/>
            <a:ext cx="8686800" cy="4953000"/>
          </a:xfrm>
        </p:spPr>
        <p:txBody>
          <a:bodyPr>
            <a:noAutofit/>
          </a:bodyPr>
          <a:lstStyle/>
          <a:p>
            <a:pPr lvl="0"/>
            <a:r>
              <a:rPr lang="en-US" sz="1800" b="1" u="sng" dirty="0" smtClean="0">
                <a:latin typeface="Arial" pitchFamily="34" charset="0"/>
                <a:cs typeface="Arial" pitchFamily="34" charset="0"/>
              </a:rPr>
              <a:t>Scoping</a:t>
            </a:r>
            <a:r>
              <a:rPr lang="en-US" sz="1800" dirty="0" smtClean="0">
                <a:latin typeface="Arial" pitchFamily="34" charset="0"/>
                <a:cs typeface="Arial" pitchFamily="34" charset="0"/>
              </a:rPr>
              <a:t>: interviews and online survey addressing user needs – what kind of tool capabilities would  best meet peoples’ needs, and what data is highest priority?</a:t>
            </a:r>
          </a:p>
          <a:p>
            <a:pPr lvl="0">
              <a:buNone/>
            </a:pPr>
            <a:endParaRPr lang="en-US" sz="1800" u="sng" dirty="0" smtClean="0">
              <a:latin typeface="Arial" pitchFamily="34" charset="0"/>
              <a:cs typeface="Arial" pitchFamily="34" charset="0"/>
            </a:endParaRPr>
          </a:p>
          <a:p>
            <a:r>
              <a:rPr lang="en-US" sz="1800" b="1" u="sng" dirty="0" smtClean="0">
                <a:latin typeface="Arial" pitchFamily="34" charset="0"/>
                <a:cs typeface="Arial" pitchFamily="34" charset="0"/>
              </a:rPr>
              <a:t>Synergies</a:t>
            </a:r>
            <a:r>
              <a:rPr lang="en-US" sz="1800" dirty="0" smtClean="0">
                <a:latin typeface="Arial" pitchFamily="34" charset="0"/>
                <a:cs typeface="Arial" pitchFamily="34" charset="0"/>
              </a:rPr>
              <a:t>: identify other programs and projects producing or aggregating data, or that could contribute to or benefit from STAMP; foster collaboration.</a:t>
            </a:r>
          </a:p>
          <a:p>
            <a:pPr lvl="0">
              <a:buNone/>
            </a:pPr>
            <a:endParaRPr lang="en-US" sz="1800" u="sng" dirty="0" smtClean="0">
              <a:latin typeface="Arial" pitchFamily="34" charset="0"/>
              <a:cs typeface="Arial" pitchFamily="34" charset="0"/>
            </a:endParaRPr>
          </a:p>
          <a:p>
            <a:pPr lvl="0"/>
            <a:r>
              <a:rPr lang="en-US" sz="1800" b="1" u="sng" dirty="0" smtClean="0">
                <a:latin typeface="Arial" pitchFamily="34" charset="0"/>
                <a:cs typeface="Arial" pitchFamily="34" charset="0"/>
              </a:rPr>
              <a:t>Documentation</a:t>
            </a:r>
            <a:r>
              <a:rPr lang="en-US" sz="1800" b="1" dirty="0" smtClean="0">
                <a:latin typeface="Arial" pitchFamily="34" charset="0"/>
                <a:cs typeface="Arial" pitchFamily="34" charset="0"/>
              </a:rPr>
              <a:t>:</a:t>
            </a:r>
            <a:r>
              <a:rPr lang="en-US" sz="1800" dirty="0" smtClean="0">
                <a:latin typeface="Arial" pitchFamily="34" charset="0"/>
                <a:cs typeface="Arial" pitchFamily="34" charset="0"/>
              </a:rPr>
              <a:t> document existing data products and decision support tools used in Alaska, and review new tools and their potential applicability to Alaska.</a:t>
            </a:r>
          </a:p>
          <a:p>
            <a:pPr lvl="0">
              <a:buNone/>
            </a:pPr>
            <a:endParaRPr lang="en-US" sz="1800" u="sng" dirty="0" smtClean="0">
              <a:latin typeface="Arial" pitchFamily="34" charset="0"/>
              <a:cs typeface="Arial" pitchFamily="34" charset="0"/>
            </a:endParaRPr>
          </a:p>
          <a:p>
            <a:pPr lvl="0"/>
            <a:r>
              <a:rPr lang="en-US" sz="1800" b="1" u="sng" dirty="0" smtClean="0">
                <a:latin typeface="Arial" pitchFamily="34" charset="0"/>
                <a:cs typeface="Arial" pitchFamily="34" charset="0"/>
              </a:rPr>
              <a:t>Tool Development</a:t>
            </a:r>
            <a:r>
              <a:rPr lang="en-US" sz="1800" dirty="0" smtClean="0">
                <a:latin typeface="Arial" pitchFamily="34" charset="0"/>
                <a:cs typeface="Arial" pitchFamily="34" charset="0"/>
              </a:rPr>
              <a:t>: incorporate existing data layers into the AOOS Arctic Ocean Portal, and add new functional capabilities identified through the scoping efforts.</a:t>
            </a:r>
          </a:p>
          <a:p>
            <a:pPr lvl="0"/>
            <a:endParaRPr lang="en-US" sz="1800" u="sng" dirty="0" smtClean="0">
              <a:latin typeface="Arial" pitchFamily="34" charset="0"/>
              <a:cs typeface="Arial" pitchFamily="34" charset="0"/>
            </a:endParaRPr>
          </a:p>
          <a:p>
            <a:pPr lvl="0"/>
            <a:r>
              <a:rPr lang="en-US" sz="1800" b="1" u="sng" dirty="0" smtClean="0">
                <a:latin typeface="Arial" pitchFamily="34" charset="0"/>
                <a:cs typeface="Arial" pitchFamily="34" charset="0"/>
              </a:rPr>
              <a:t>Assessment</a:t>
            </a:r>
            <a:r>
              <a:rPr lang="en-US" sz="1800" b="1" dirty="0" smtClean="0">
                <a:latin typeface="Arial" pitchFamily="34" charset="0"/>
                <a:cs typeface="Arial" pitchFamily="34" charset="0"/>
              </a:rPr>
              <a:t>:</a:t>
            </a:r>
            <a:r>
              <a:rPr lang="en-US" sz="1800" dirty="0" smtClean="0">
                <a:latin typeface="Arial" pitchFamily="34" charset="0"/>
                <a:cs typeface="Arial" pitchFamily="34" charset="0"/>
              </a:rPr>
              <a:t>  review the AOOS Arctic Portal (enhanced with new datasets and capabilities), and determine whether it has successfully addressed user needs.</a:t>
            </a:r>
            <a:endParaRPr lang="en-US" sz="1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smtClean="0"/>
              <a:t>Outreach</a:t>
            </a:r>
            <a:endParaRPr lang="en-US" dirty="0"/>
          </a:p>
        </p:txBody>
      </p:sp>
      <p:pic>
        <p:nvPicPr>
          <p:cNvPr id="4" name="Content Placeholder 3"/>
          <p:cNvPicPr>
            <a:picLocks noGrp="1"/>
          </p:cNvPicPr>
          <p:nvPr>
            <p:ph idx="1"/>
          </p:nvPr>
        </p:nvPicPr>
        <p:blipFill>
          <a:blip r:embed="rId3" cstate="screen"/>
          <a:srcRect/>
          <a:stretch>
            <a:fillRect/>
          </a:stretch>
        </p:blipFill>
        <p:spPr bwMode="auto">
          <a:xfrm>
            <a:off x="7239000" y="152400"/>
            <a:ext cx="1752600" cy="2103437"/>
          </a:xfrm>
          <a:prstGeom prst="rect">
            <a:avLst/>
          </a:prstGeom>
          <a:noFill/>
          <a:ln w="9525">
            <a:noFill/>
            <a:miter lim="800000"/>
            <a:headEnd/>
            <a:tailEnd/>
          </a:ln>
        </p:spPr>
      </p:pic>
      <p:sp>
        <p:nvSpPr>
          <p:cNvPr id="5" name="TextBox 4"/>
          <p:cNvSpPr txBox="1"/>
          <p:nvPr/>
        </p:nvSpPr>
        <p:spPr>
          <a:xfrm>
            <a:off x="762000" y="1828800"/>
            <a:ext cx="8372805" cy="4154984"/>
          </a:xfrm>
          <a:prstGeom prst="rect">
            <a:avLst/>
          </a:prstGeom>
          <a:noFill/>
        </p:spPr>
        <p:txBody>
          <a:bodyPr wrap="square" rtlCol="0">
            <a:spAutoFit/>
          </a:bodyPr>
          <a:lstStyle/>
          <a:p>
            <a:pPr marL="234950" indent="-234950">
              <a:buClr>
                <a:schemeClr val="tx1"/>
              </a:buClr>
              <a:buFont typeface="Arial" pitchFamily="34" charset="0"/>
              <a:buChar char="•"/>
            </a:pPr>
            <a:r>
              <a:rPr lang="en-US" sz="2400" dirty="0" smtClean="0">
                <a:latin typeface="Arial" pitchFamily="34" charset="0"/>
                <a:cs typeface="Arial" pitchFamily="34" charset="0"/>
              </a:rPr>
              <a:t>Project website: </a:t>
            </a:r>
            <a:r>
              <a:rPr lang="en-US" sz="2400" dirty="0" smtClean="0">
                <a:solidFill>
                  <a:srgbClr val="00B0F0"/>
                </a:solidFill>
                <a:latin typeface="Arial" pitchFamily="34" charset="0"/>
                <a:cs typeface="Arial" pitchFamily="34" charset="0"/>
                <a:hlinkClick r:id="rId4"/>
              </a:rPr>
              <a:t>http://www.aoos.org/stamp/</a:t>
            </a:r>
            <a:endParaRPr lang="en-US" sz="2400" dirty="0" smtClean="0">
              <a:solidFill>
                <a:srgbClr val="00B0F0"/>
              </a:solidFill>
              <a:latin typeface="Arial" pitchFamily="34" charset="0"/>
              <a:cs typeface="Arial" pitchFamily="34" charset="0"/>
            </a:endParaRPr>
          </a:p>
          <a:p>
            <a:pPr marL="234950" indent="-234950">
              <a:buClr>
                <a:schemeClr val="tx1"/>
              </a:buClr>
            </a:pPr>
            <a:endParaRPr lang="en-US" sz="2400" dirty="0" smtClean="0">
              <a:latin typeface="Arial" pitchFamily="34" charset="0"/>
              <a:cs typeface="Arial" pitchFamily="34" charset="0"/>
            </a:endParaRPr>
          </a:p>
          <a:p>
            <a:pPr marL="234950" indent="-234950">
              <a:buClr>
                <a:schemeClr val="tx1"/>
              </a:buClr>
              <a:buFont typeface="Arial" pitchFamily="34" charset="0"/>
              <a:buChar char="•"/>
            </a:pPr>
            <a:r>
              <a:rPr lang="en-US" sz="2400" dirty="0" smtClean="0">
                <a:latin typeface="Arial" pitchFamily="34" charset="0"/>
                <a:cs typeface="Arial" pitchFamily="34" charset="0"/>
              </a:rPr>
              <a:t>List serve for bi-monthly project updates (120+ people)</a:t>
            </a:r>
          </a:p>
          <a:p>
            <a:pPr marL="234950" indent="-234950">
              <a:buClr>
                <a:schemeClr val="tx1"/>
              </a:buClr>
              <a:buFont typeface="Arial" pitchFamily="34" charset="0"/>
              <a:buChar char="•"/>
            </a:pPr>
            <a:endParaRPr lang="en-US" sz="2400" dirty="0" smtClean="0">
              <a:latin typeface="Arial" pitchFamily="34" charset="0"/>
              <a:cs typeface="Arial" pitchFamily="34" charset="0"/>
            </a:endParaRPr>
          </a:p>
          <a:p>
            <a:pPr marL="234950" indent="-234950">
              <a:buClr>
                <a:schemeClr val="tx1"/>
              </a:buClr>
              <a:buFont typeface="Arial" pitchFamily="34" charset="0"/>
              <a:buChar char="•"/>
            </a:pPr>
            <a:r>
              <a:rPr lang="en-US" sz="2400" dirty="0" smtClean="0">
                <a:latin typeface="Arial" pitchFamily="34" charset="0"/>
                <a:cs typeface="Arial" pitchFamily="34" charset="0"/>
              </a:rPr>
              <a:t>Presentations at Sharing Forums </a:t>
            </a:r>
            <a:r>
              <a:rPr lang="en-US" sz="2400" i="1" dirty="0" smtClean="0">
                <a:latin typeface="Arial" pitchFamily="34" charset="0"/>
                <a:cs typeface="Arial" pitchFamily="34" charset="0"/>
              </a:rPr>
              <a:t>– (to date)</a:t>
            </a:r>
          </a:p>
          <a:p>
            <a:pPr marL="692150" lvl="1" indent="-234950">
              <a:buClr>
                <a:schemeClr val="tx1"/>
              </a:buClr>
              <a:buFont typeface="Arial" pitchFamily="34" charset="0"/>
              <a:buChar char="•"/>
            </a:pPr>
            <a:r>
              <a:rPr lang="en-US" dirty="0" smtClean="0">
                <a:latin typeface="Arial" pitchFamily="34" charset="0"/>
                <a:cs typeface="Arial" pitchFamily="34" charset="0"/>
              </a:rPr>
              <a:t>Kotzebue subsistence mapping workshop</a:t>
            </a:r>
          </a:p>
          <a:p>
            <a:pPr marL="692150" lvl="1" indent="-234950">
              <a:buClr>
                <a:schemeClr val="tx1"/>
              </a:buClr>
              <a:buFont typeface="Arial" pitchFamily="34" charset="0"/>
              <a:buChar char="•"/>
            </a:pPr>
            <a:r>
              <a:rPr lang="en-US" dirty="0" smtClean="0">
                <a:latin typeface="Arial" pitchFamily="34" charset="0"/>
                <a:cs typeface="Arial" pitchFamily="34" charset="0"/>
              </a:rPr>
              <a:t>Western AK Coastal Hazards Workshop</a:t>
            </a:r>
          </a:p>
          <a:p>
            <a:pPr marL="692150" lvl="1" indent="-234950">
              <a:buClr>
                <a:schemeClr val="tx1"/>
              </a:buClr>
              <a:buFont typeface="Arial" pitchFamily="34" charset="0"/>
              <a:buChar char="•"/>
            </a:pPr>
            <a:r>
              <a:rPr lang="en-US" dirty="0" smtClean="0">
                <a:latin typeface="Arial" pitchFamily="34" charset="0"/>
                <a:cs typeface="Arial" pitchFamily="34" charset="0"/>
              </a:rPr>
              <a:t>AK Climate Change Executive Roundtable</a:t>
            </a:r>
          </a:p>
          <a:p>
            <a:pPr marL="692150" lvl="1" indent="-234950">
              <a:buClr>
                <a:schemeClr val="tx1"/>
              </a:buClr>
              <a:buFont typeface="Arial" pitchFamily="34" charset="0"/>
              <a:buChar char="•"/>
            </a:pPr>
            <a:r>
              <a:rPr lang="en-US" dirty="0" smtClean="0">
                <a:latin typeface="Arial" pitchFamily="34" charset="0"/>
                <a:cs typeface="Arial" pitchFamily="34" charset="0"/>
              </a:rPr>
              <a:t>AOOS Board</a:t>
            </a:r>
          </a:p>
          <a:p>
            <a:pPr marL="692150" lvl="1" indent="-234950">
              <a:buClr>
                <a:schemeClr val="tx1"/>
              </a:buClr>
              <a:buFont typeface="Arial" pitchFamily="34" charset="0"/>
              <a:buChar char="•"/>
            </a:pPr>
            <a:r>
              <a:rPr lang="en-US" dirty="0" smtClean="0">
                <a:latin typeface="Arial" pitchFamily="34" charset="0"/>
                <a:cs typeface="Arial" pitchFamily="34" charset="0"/>
              </a:rPr>
              <a:t>Alaska Marine Policy Forum</a:t>
            </a:r>
          </a:p>
          <a:p>
            <a:pPr marL="692150" lvl="1" indent="-234950">
              <a:buClr>
                <a:schemeClr val="tx1"/>
              </a:buClr>
              <a:buFont typeface="Arial" pitchFamily="34" charset="0"/>
              <a:buChar char="•"/>
            </a:pPr>
            <a:endParaRPr lang="en-US" dirty="0" smtClean="0">
              <a:latin typeface="Arial" pitchFamily="34" charset="0"/>
              <a:cs typeface="Arial" pitchFamily="34" charset="0"/>
            </a:endParaRPr>
          </a:p>
          <a:p>
            <a:pPr marL="692150" lvl="1" indent="-234950">
              <a:buClr>
                <a:schemeClr val="tx1"/>
              </a:buClr>
              <a:buFont typeface="Arial" pitchFamily="34" charset="0"/>
              <a:buChar char="•"/>
            </a:pP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6019800" cy="1143000"/>
          </a:xfrm>
        </p:spPr>
        <p:txBody>
          <a:bodyPr/>
          <a:lstStyle/>
          <a:p>
            <a:r>
              <a:rPr lang="en-US" dirty="0" smtClean="0"/>
              <a:t>On the horizon</a:t>
            </a:r>
            <a:endParaRPr lang="en-US" dirty="0"/>
          </a:p>
        </p:txBody>
      </p:sp>
      <p:sp>
        <p:nvSpPr>
          <p:cNvPr id="3" name="Content Placeholder 2"/>
          <p:cNvSpPr>
            <a:spLocks noGrp="1"/>
          </p:cNvSpPr>
          <p:nvPr>
            <p:ph idx="1"/>
          </p:nvPr>
        </p:nvSpPr>
        <p:spPr>
          <a:xfrm>
            <a:off x="685800" y="2514600"/>
            <a:ext cx="8229600" cy="3505200"/>
          </a:xfrm>
        </p:spPr>
        <p:txBody>
          <a:bodyPr>
            <a:normAutofit/>
          </a:bodyPr>
          <a:lstStyle/>
          <a:p>
            <a:r>
              <a:rPr lang="en-US" sz="2400" dirty="0" smtClean="0">
                <a:latin typeface="Arial" pitchFamily="34" charset="0"/>
                <a:cs typeface="Arial" pitchFamily="34" charset="0"/>
              </a:rPr>
              <a:t>North Pacific Fisheries Management Council (Oct 3)</a:t>
            </a:r>
          </a:p>
          <a:p>
            <a:r>
              <a:rPr lang="en-US" sz="2400" dirty="0" smtClean="0">
                <a:latin typeface="Arial" pitchFamily="34" charset="0"/>
                <a:cs typeface="Arial" pitchFamily="34" charset="0"/>
              </a:rPr>
              <a:t>Kotzebue Subsistence Mapping Workshop (Oct 24-25)</a:t>
            </a:r>
          </a:p>
          <a:p>
            <a:r>
              <a:rPr lang="en-US" sz="2400" dirty="0" smtClean="0">
                <a:latin typeface="Arial" pitchFamily="34" charset="0"/>
                <a:cs typeface="Arial" pitchFamily="34" charset="0"/>
              </a:rPr>
              <a:t>Barrow community presentation/meetings (Oct 31-Nov 2)</a:t>
            </a:r>
          </a:p>
          <a:p>
            <a:r>
              <a:rPr lang="en-US" sz="2400" dirty="0" smtClean="0">
                <a:latin typeface="Arial" pitchFamily="34" charset="0"/>
                <a:cs typeface="Arial" pitchFamily="34" charset="0"/>
              </a:rPr>
              <a:t>Alaska Forum for the Environment (Feb 2013)</a:t>
            </a:r>
          </a:p>
          <a:p>
            <a:r>
              <a:rPr lang="en-US" sz="2400" dirty="0" smtClean="0">
                <a:latin typeface="Arial" pitchFamily="34" charset="0"/>
                <a:cs typeface="Arial" pitchFamily="34" charset="0"/>
              </a:rPr>
              <a:t>Spring Workshop on decision support tools (Spring 2013)</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pic>
        <p:nvPicPr>
          <p:cNvPr id="2050" name="Picture 2" descr="http://www.gonomad.com/tours/0612/northwest-images/arctic-sunrise.jpg"/>
          <p:cNvPicPr>
            <a:picLocks noChangeAspect="1" noChangeArrowheads="1"/>
          </p:cNvPicPr>
          <p:nvPr/>
        </p:nvPicPr>
        <p:blipFill>
          <a:blip r:embed="rId3" cstate="print"/>
          <a:srcRect/>
          <a:stretch>
            <a:fillRect/>
          </a:stretch>
        </p:blipFill>
        <p:spPr bwMode="auto">
          <a:xfrm>
            <a:off x="6096000" y="381000"/>
            <a:ext cx="2308860" cy="19240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Meeting</a:t>
            </a:r>
            <a:endParaRPr lang="en-US" dirty="0"/>
          </a:p>
        </p:txBody>
      </p:sp>
      <p:sp>
        <p:nvSpPr>
          <p:cNvPr id="3" name="Content Placeholder 2"/>
          <p:cNvSpPr>
            <a:spLocks noGrp="1"/>
          </p:cNvSpPr>
          <p:nvPr>
            <p:ph idx="1"/>
          </p:nvPr>
        </p:nvSpPr>
        <p:spPr>
          <a:xfrm>
            <a:off x="1219200" y="1935480"/>
            <a:ext cx="7467600" cy="4389120"/>
          </a:xfrm>
        </p:spPr>
        <p:txBody>
          <a:bodyPr>
            <a:normAutofit/>
          </a:bodyPr>
          <a:lstStyle/>
          <a:p>
            <a:r>
              <a:rPr lang="en-US" sz="2800" dirty="0" smtClean="0">
                <a:latin typeface="Arial" pitchFamily="34" charset="0"/>
                <a:cs typeface="Arial" pitchFamily="34" charset="0"/>
              </a:rPr>
              <a:t>Reports from project partners</a:t>
            </a:r>
          </a:p>
          <a:p>
            <a:r>
              <a:rPr lang="en-US" sz="2800" dirty="0" smtClean="0">
                <a:latin typeface="Arial" pitchFamily="34" charset="0"/>
                <a:cs typeface="Arial" pitchFamily="34" charset="0"/>
              </a:rPr>
              <a:t>Are we on the right track</a:t>
            </a:r>
          </a:p>
          <a:p>
            <a:r>
              <a:rPr lang="en-US" sz="2800" dirty="0" smtClean="0">
                <a:latin typeface="Arial" pitchFamily="34" charset="0"/>
                <a:cs typeface="Arial" pitchFamily="34" charset="0"/>
              </a:rPr>
              <a:t>Going forward over the next 6 months</a:t>
            </a:r>
            <a:endParaRPr lang="en-US" sz="28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14091</TotalTime>
  <Words>1041</Words>
  <Application>Microsoft Office PowerPoint</Application>
  <PresentationFormat>On-screen Show (4:3)</PresentationFormat>
  <Paragraphs>105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Slide 1</vt:lpstr>
      <vt:lpstr>Quick Refresher</vt:lpstr>
      <vt:lpstr>Goal</vt:lpstr>
      <vt:lpstr>Project Components</vt:lpstr>
      <vt:lpstr>Outreach</vt:lpstr>
      <vt:lpstr>On the horizon</vt:lpstr>
      <vt:lpstr>This Meeting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Ocean  Observing System</dc:title>
  <dc:creator>Carolyn Rosner</dc:creator>
  <cp:lastModifiedBy>nathan</cp:lastModifiedBy>
  <cp:revision>445</cp:revision>
  <dcterms:created xsi:type="dcterms:W3CDTF">2010-05-12T21:32:30Z</dcterms:created>
  <dcterms:modified xsi:type="dcterms:W3CDTF">2012-10-04T20:49:37Z</dcterms:modified>
</cp:coreProperties>
</file>