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76"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360"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07C0A1-7936-4450-B5AE-AC5A72D5CF03}" type="datetimeFigureOut">
              <a:rPr lang="en-US" smtClean="0"/>
              <a:t>12/18/13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2D814-80E0-4D48-8828-F5A44C8DCB28}" type="slidenum">
              <a:rPr lang="en-US" smtClean="0"/>
              <a:t>‹#›</a:t>
            </a:fld>
            <a:endParaRPr lang="en-US"/>
          </a:p>
        </p:txBody>
      </p:sp>
    </p:spTree>
    <p:extLst>
      <p:ext uri="{BB962C8B-B14F-4D97-AF65-F5344CB8AC3E}">
        <p14:creationId xmlns:p14="http://schemas.microsoft.com/office/powerpoint/2010/main" val="1197964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07C0A1-7936-4450-B5AE-AC5A72D5CF03}" type="datetimeFigureOut">
              <a:rPr lang="en-US" smtClean="0"/>
              <a:t>12/18/13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2D814-80E0-4D48-8828-F5A44C8DCB28}" type="slidenum">
              <a:rPr lang="en-US" smtClean="0"/>
              <a:t>‹#›</a:t>
            </a:fld>
            <a:endParaRPr lang="en-US"/>
          </a:p>
        </p:txBody>
      </p:sp>
    </p:spTree>
    <p:extLst>
      <p:ext uri="{BB962C8B-B14F-4D97-AF65-F5344CB8AC3E}">
        <p14:creationId xmlns:p14="http://schemas.microsoft.com/office/powerpoint/2010/main" val="3814951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07C0A1-7936-4450-B5AE-AC5A72D5CF03}" type="datetimeFigureOut">
              <a:rPr lang="en-US" smtClean="0"/>
              <a:t>12/18/13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2D814-80E0-4D48-8828-F5A44C8DCB28}" type="slidenum">
              <a:rPr lang="en-US" smtClean="0"/>
              <a:t>‹#›</a:t>
            </a:fld>
            <a:endParaRPr lang="en-US"/>
          </a:p>
        </p:txBody>
      </p:sp>
    </p:spTree>
    <p:extLst>
      <p:ext uri="{BB962C8B-B14F-4D97-AF65-F5344CB8AC3E}">
        <p14:creationId xmlns:p14="http://schemas.microsoft.com/office/powerpoint/2010/main" val="223482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07C0A1-7936-4450-B5AE-AC5A72D5CF03}" type="datetimeFigureOut">
              <a:rPr lang="en-US" smtClean="0"/>
              <a:t>12/18/13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2D814-80E0-4D48-8828-F5A44C8DCB28}" type="slidenum">
              <a:rPr lang="en-US" smtClean="0"/>
              <a:t>‹#›</a:t>
            </a:fld>
            <a:endParaRPr lang="en-US"/>
          </a:p>
        </p:txBody>
      </p:sp>
    </p:spTree>
    <p:extLst>
      <p:ext uri="{BB962C8B-B14F-4D97-AF65-F5344CB8AC3E}">
        <p14:creationId xmlns:p14="http://schemas.microsoft.com/office/powerpoint/2010/main" val="155080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07C0A1-7936-4450-B5AE-AC5A72D5CF03}" type="datetimeFigureOut">
              <a:rPr lang="en-US" smtClean="0"/>
              <a:t>12/18/13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2D814-80E0-4D48-8828-F5A44C8DCB28}" type="slidenum">
              <a:rPr lang="en-US" smtClean="0"/>
              <a:t>‹#›</a:t>
            </a:fld>
            <a:endParaRPr lang="en-US"/>
          </a:p>
        </p:txBody>
      </p:sp>
    </p:spTree>
    <p:extLst>
      <p:ext uri="{BB962C8B-B14F-4D97-AF65-F5344CB8AC3E}">
        <p14:creationId xmlns:p14="http://schemas.microsoft.com/office/powerpoint/2010/main" val="1719245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07C0A1-7936-4450-B5AE-AC5A72D5CF03}" type="datetimeFigureOut">
              <a:rPr lang="en-US" smtClean="0"/>
              <a:t>12/18/13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2D814-80E0-4D48-8828-F5A44C8DCB28}" type="slidenum">
              <a:rPr lang="en-US" smtClean="0"/>
              <a:t>‹#›</a:t>
            </a:fld>
            <a:endParaRPr lang="en-US"/>
          </a:p>
        </p:txBody>
      </p:sp>
    </p:spTree>
    <p:extLst>
      <p:ext uri="{BB962C8B-B14F-4D97-AF65-F5344CB8AC3E}">
        <p14:creationId xmlns:p14="http://schemas.microsoft.com/office/powerpoint/2010/main" val="1182329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07C0A1-7936-4450-B5AE-AC5A72D5CF03}" type="datetimeFigureOut">
              <a:rPr lang="en-US" smtClean="0"/>
              <a:t>12/18/13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52D814-80E0-4D48-8828-F5A44C8DCB28}" type="slidenum">
              <a:rPr lang="en-US" smtClean="0"/>
              <a:t>‹#›</a:t>
            </a:fld>
            <a:endParaRPr lang="en-US"/>
          </a:p>
        </p:txBody>
      </p:sp>
    </p:spTree>
    <p:extLst>
      <p:ext uri="{BB962C8B-B14F-4D97-AF65-F5344CB8AC3E}">
        <p14:creationId xmlns:p14="http://schemas.microsoft.com/office/powerpoint/2010/main" val="2902862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07C0A1-7936-4450-B5AE-AC5A72D5CF03}" type="datetimeFigureOut">
              <a:rPr lang="en-US" smtClean="0"/>
              <a:t>12/18/13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52D814-80E0-4D48-8828-F5A44C8DCB28}" type="slidenum">
              <a:rPr lang="en-US" smtClean="0"/>
              <a:t>‹#›</a:t>
            </a:fld>
            <a:endParaRPr lang="en-US"/>
          </a:p>
        </p:txBody>
      </p:sp>
    </p:spTree>
    <p:extLst>
      <p:ext uri="{BB962C8B-B14F-4D97-AF65-F5344CB8AC3E}">
        <p14:creationId xmlns:p14="http://schemas.microsoft.com/office/powerpoint/2010/main" val="885622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07C0A1-7936-4450-B5AE-AC5A72D5CF03}" type="datetimeFigureOut">
              <a:rPr lang="en-US" smtClean="0"/>
              <a:t>12/18/13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52D814-80E0-4D48-8828-F5A44C8DCB28}" type="slidenum">
              <a:rPr lang="en-US" smtClean="0"/>
              <a:t>‹#›</a:t>
            </a:fld>
            <a:endParaRPr lang="en-US"/>
          </a:p>
        </p:txBody>
      </p:sp>
    </p:spTree>
    <p:extLst>
      <p:ext uri="{BB962C8B-B14F-4D97-AF65-F5344CB8AC3E}">
        <p14:creationId xmlns:p14="http://schemas.microsoft.com/office/powerpoint/2010/main" val="674646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07C0A1-7936-4450-B5AE-AC5A72D5CF03}" type="datetimeFigureOut">
              <a:rPr lang="en-US" smtClean="0"/>
              <a:t>12/18/13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2D814-80E0-4D48-8828-F5A44C8DCB28}" type="slidenum">
              <a:rPr lang="en-US" smtClean="0"/>
              <a:t>‹#›</a:t>
            </a:fld>
            <a:endParaRPr lang="en-US"/>
          </a:p>
        </p:txBody>
      </p:sp>
    </p:spTree>
    <p:extLst>
      <p:ext uri="{BB962C8B-B14F-4D97-AF65-F5344CB8AC3E}">
        <p14:creationId xmlns:p14="http://schemas.microsoft.com/office/powerpoint/2010/main" val="357534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07C0A1-7936-4450-B5AE-AC5A72D5CF03}" type="datetimeFigureOut">
              <a:rPr lang="en-US" smtClean="0"/>
              <a:t>12/18/13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2D814-80E0-4D48-8828-F5A44C8DCB28}" type="slidenum">
              <a:rPr lang="en-US" smtClean="0"/>
              <a:t>‹#›</a:t>
            </a:fld>
            <a:endParaRPr lang="en-US"/>
          </a:p>
        </p:txBody>
      </p:sp>
    </p:spTree>
    <p:extLst>
      <p:ext uri="{BB962C8B-B14F-4D97-AF65-F5344CB8AC3E}">
        <p14:creationId xmlns:p14="http://schemas.microsoft.com/office/powerpoint/2010/main" val="30137263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07C0A1-7936-4450-B5AE-AC5A72D5CF03}" type="datetimeFigureOut">
              <a:rPr lang="en-US" smtClean="0"/>
              <a:t>12/18/13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2D814-80E0-4D48-8828-F5A44C8DCB28}" type="slidenum">
              <a:rPr lang="en-US" smtClean="0"/>
              <a:t>‹#›</a:t>
            </a:fld>
            <a:endParaRPr lang="en-US"/>
          </a:p>
        </p:txBody>
      </p:sp>
    </p:spTree>
    <p:extLst>
      <p:ext uri="{BB962C8B-B14F-4D97-AF65-F5344CB8AC3E}">
        <p14:creationId xmlns:p14="http://schemas.microsoft.com/office/powerpoint/2010/main" val="4108265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chael.burgy\Desktop\Shemya Dock bad d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128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35000" y="609600"/>
            <a:ext cx="7772400" cy="1470025"/>
          </a:xfrm>
        </p:spPr>
        <p:txBody>
          <a:bodyPr>
            <a:noAutofit/>
          </a:bodyPr>
          <a:lstStyle/>
          <a:p>
            <a:r>
              <a:rPr lang="en-US" sz="3200" dirty="0"/>
              <a:t>Present Sea Level Monitoring Developments</a:t>
            </a:r>
            <a:br>
              <a:rPr lang="en-US" sz="3200" dirty="0"/>
            </a:br>
            <a:r>
              <a:rPr lang="en-US" sz="3200" dirty="0"/>
              <a:t>of the</a:t>
            </a:r>
            <a:br>
              <a:rPr lang="en-US" sz="3200" dirty="0"/>
            </a:br>
            <a:r>
              <a:rPr lang="en-US" sz="3200" dirty="0"/>
              <a:t>National Tsunami Warning Center</a:t>
            </a:r>
            <a:br>
              <a:rPr lang="en-US" sz="3200" dirty="0"/>
            </a:br>
            <a:endParaRPr lang="en-US" sz="3200" dirty="0"/>
          </a:p>
        </p:txBody>
      </p:sp>
      <p:sp>
        <p:nvSpPr>
          <p:cNvPr id="3" name="Subtitle 2"/>
          <p:cNvSpPr>
            <a:spLocks noGrp="1"/>
          </p:cNvSpPr>
          <p:nvPr>
            <p:ph type="subTitle" idx="1"/>
          </p:nvPr>
        </p:nvSpPr>
        <p:spPr>
          <a:xfrm>
            <a:off x="1219200" y="1828800"/>
            <a:ext cx="6400800" cy="838200"/>
          </a:xfrm>
        </p:spPr>
        <p:txBody>
          <a:bodyPr>
            <a:normAutofit/>
          </a:bodyPr>
          <a:lstStyle/>
          <a:p>
            <a:r>
              <a:rPr lang="en-US" sz="2000" dirty="0" smtClean="0"/>
              <a:t>December 2013</a:t>
            </a:r>
          </a:p>
          <a:p>
            <a:r>
              <a:rPr lang="en-US" sz="2000" dirty="0" smtClean="0"/>
              <a:t>Michael </a:t>
            </a:r>
            <a:r>
              <a:rPr lang="en-US" sz="2000" dirty="0" err="1" smtClean="0"/>
              <a:t>Burgy</a:t>
            </a:r>
            <a:r>
              <a:rPr lang="en-US" sz="2000" dirty="0" smtClean="0"/>
              <a:t>,  Senior Electronics Technician</a:t>
            </a:r>
            <a:endParaRPr lang="en-US" sz="2000" dirty="0"/>
          </a:p>
        </p:txBody>
      </p:sp>
    </p:spTree>
    <p:extLst>
      <p:ext uri="{BB962C8B-B14F-4D97-AF65-F5344CB8AC3E}">
        <p14:creationId xmlns:p14="http://schemas.microsoft.com/office/powerpoint/2010/main" val="19762152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524000"/>
          </a:xfrm>
        </p:spPr>
        <p:txBody>
          <a:bodyPr>
            <a:normAutofit fontScale="90000"/>
          </a:bodyPr>
          <a:lstStyle/>
          <a:p>
            <a:r>
              <a:rPr lang="en-US" dirty="0" smtClean="0"/>
              <a:t>Craig, Alaska</a:t>
            </a:r>
            <a:br>
              <a:rPr lang="en-US" dirty="0" smtClean="0"/>
            </a:br>
            <a:r>
              <a:rPr lang="en-US" dirty="0" smtClean="0"/>
              <a:t>Primary Tsunami Gauge</a:t>
            </a:r>
            <a:br>
              <a:rPr lang="en-US" dirty="0" smtClean="0"/>
            </a:br>
            <a:r>
              <a:rPr lang="en-US" sz="1400" dirty="0" smtClean="0"/>
              <a:t>Operational  position                                                                                          Service position</a:t>
            </a:r>
            <a:r>
              <a:rPr lang="en-US" dirty="0" smtClean="0"/>
              <a:t/>
            </a:r>
            <a:br>
              <a:rPr lang="en-US" dirty="0" smtClean="0"/>
            </a:b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1541462"/>
            <a:ext cx="3810000" cy="5080000"/>
          </a:xfrm>
        </p:spPr>
      </p:pic>
      <p:pic>
        <p:nvPicPr>
          <p:cNvPr id="4098" name="Picture 2" descr="C:\Users\michael.burgy\Desktop\Craig Tsunami Guage rais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199" y="1524000"/>
            <a:ext cx="3845979" cy="512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2343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r>
              <a:rPr lang="en-US" dirty="0" smtClean="0"/>
              <a:t>Primary Tsunami Gauge at </a:t>
            </a:r>
            <a:br>
              <a:rPr lang="en-US" dirty="0" smtClean="0"/>
            </a:br>
            <a:r>
              <a:rPr lang="en-US" dirty="0" smtClean="0"/>
              <a:t>Amchitka, Alaska      and     </a:t>
            </a:r>
            <a:r>
              <a:rPr lang="en-US" dirty="0" err="1" smtClean="0"/>
              <a:t>Akutan</a:t>
            </a:r>
            <a:r>
              <a:rPr lang="en-US" dirty="0" smtClean="0"/>
              <a:t>, Alaska</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447800"/>
            <a:ext cx="3810000" cy="5080000"/>
          </a:xfrm>
        </p:spPr>
      </p:pic>
      <p:pic>
        <p:nvPicPr>
          <p:cNvPr id="5122" name="Picture 2" descr="C:\Users\michael.burgy\Desktop\Akutan sensor mou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447800"/>
            <a:ext cx="3810000" cy="5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7993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487362"/>
          </a:xfrm>
        </p:spPr>
        <p:txBody>
          <a:bodyPr>
            <a:normAutofit fontScale="90000"/>
          </a:bodyPr>
          <a:lstStyle/>
          <a:p>
            <a:r>
              <a:rPr lang="en-US" dirty="0">
                <a:ea typeface="Calibri"/>
                <a:cs typeface="Times New Roman"/>
              </a:rPr>
              <a:t>NTWC Alternate Tsunami Gauge system</a:t>
            </a:r>
            <a:endParaRPr lang="en-US" dirty="0"/>
          </a:p>
        </p:txBody>
      </p:sp>
      <p:sp>
        <p:nvSpPr>
          <p:cNvPr id="3" name="Content Placeholder 2"/>
          <p:cNvSpPr>
            <a:spLocks noGrp="1"/>
          </p:cNvSpPr>
          <p:nvPr>
            <p:ph idx="1"/>
          </p:nvPr>
        </p:nvSpPr>
        <p:spPr>
          <a:xfrm>
            <a:off x="152400" y="762000"/>
            <a:ext cx="8839200" cy="5943600"/>
          </a:xfrm>
        </p:spPr>
        <p:txBody>
          <a:bodyPr>
            <a:normAutofit lnSpcReduction="10000"/>
          </a:bodyPr>
          <a:lstStyle/>
          <a:p>
            <a:r>
              <a:rPr lang="en-US" dirty="0"/>
              <a:t>Uses common pressure gauge technology</a:t>
            </a:r>
            <a:r>
              <a:rPr lang="en-US" dirty="0" smtClean="0"/>
              <a:t>.</a:t>
            </a:r>
          </a:p>
          <a:p>
            <a:r>
              <a:rPr lang="en-US" dirty="0"/>
              <a:t>Screen pipe for water well is used for sensor housing. Pipe screen has 4200 </a:t>
            </a:r>
            <a:r>
              <a:rPr lang="en-US" dirty="0" err="1"/>
              <a:t>lb</a:t>
            </a:r>
            <a:r>
              <a:rPr lang="en-US" dirty="0"/>
              <a:t> tensile strength, .010 screen mesh and 28 square inch open area</a:t>
            </a:r>
            <a:r>
              <a:rPr lang="en-US" dirty="0" smtClean="0"/>
              <a:t>.</a:t>
            </a:r>
          </a:p>
          <a:p>
            <a:r>
              <a:rPr lang="en-US" dirty="0"/>
              <a:t>Can be installed on wild shore with zero </a:t>
            </a:r>
            <a:r>
              <a:rPr lang="en-US" dirty="0" smtClean="0"/>
              <a:t>infrastructure.</a:t>
            </a:r>
          </a:p>
          <a:p>
            <a:pPr lvl="0"/>
            <a:r>
              <a:rPr lang="en-US" dirty="0"/>
              <a:t>Evolved from TSMART </a:t>
            </a:r>
            <a:r>
              <a:rPr lang="en-US" sz="2400" dirty="0"/>
              <a:t>(</a:t>
            </a:r>
            <a:r>
              <a:rPr lang="en-US" sz="2400" dirty="0" err="1"/>
              <a:t>TSunami</a:t>
            </a:r>
            <a:r>
              <a:rPr lang="en-US" sz="2400" dirty="0"/>
              <a:t> Mobile Alert Real-Time)</a:t>
            </a:r>
            <a:r>
              <a:rPr lang="en-US" dirty="0"/>
              <a:t> system deployed to Augustine Volcano during 2006 eruption event</a:t>
            </a:r>
            <a:r>
              <a:rPr lang="en-US" dirty="0" smtClean="0"/>
              <a:t>.</a:t>
            </a:r>
          </a:p>
          <a:p>
            <a:r>
              <a:rPr lang="en-US" dirty="0"/>
              <a:t>Used for monitoring at very challenging locations.</a:t>
            </a:r>
          </a:p>
          <a:p>
            <a:pPr lvl="0"/>
            <a:r>
              <a:rPr lang="en-US" dirty="0" smtClean="0"/>
              <a:t>Hardware has low profile exposure to water current.</a:t>
            </a:r>
          </a:p>
          <a:p>
            <a:endParaRPr lang="en-US" dirty="0"/>
          </a:p>
        </p:txBody>
      </p:sp>
    </p:spTree>
    <p:extLst>
      <p:ext uri="{BB962C8B-B14F-4D97-AF65-F5344CB8AC3E}">
        <p14:creationId xmlns:p14="http://schemas.microsoft.com/office/powerpoint/2010/main" val="255179672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3600" dirty="0" smtClean="0"/>
              <a:t>NTWC Alternate Tsunami Gauge development – Version 1</a:t>
            </a:r>
            <a:endParaRPr lang="en-US" sz="3600" dirty="0"/>
          </a:p>
        </p:txBody>
      </p:sp>
      <p:sp>
        <p:nvSpPr>
          <p:cNvPr id="3" name="Content Placeholder 2"/>
          <p:cNvSpPr>
            <a:spLocks noGrp="1"/>
          </p:cNvSpPr>
          <p:nvPr>
            <p:ph idx="1"/>
          </p:nvPr>
        </p:nvSpPr>
        <p:spPr>
          <a:xfrm>
            <a:off x="457200" y="1219200"/>
            <a:ext cx="8229600" cy="2133599"/>
          </a:xfrm>
        </p:spPr>
        <p:txBody>
          <a:bodyPr>
            <a:normAutofit fontScale="77500" lnSpcReduction="20000"/>
          </a:bodyPr>
          <a:lstStyle/>
          <a:p>
            <a:r>
              <a:rPr lang="en-US" dirty="0" smtClean="0"/>
              <a:t>TSMART system. Each station was installed within 3 hours without prior survey. </a:t>
            </a:r>
          </a:p>
          <a:p>
            <a:r>
              <a:rPr lang="en-US" dirty="0" smtClean="0"/>
              <a:t>Structurally weak, but relied on multiple stations for redundancy.</a:t>
            </a:r>
          </a:p>
          <a:p>
            <a:r>
              <a:rPr lang="en-US" dirty="0" smtClean="0"/>
              <a:t>Intended for active volcano in Condition Red, so minimal on site time was important.</a:t>
            </a:r>
            <a:endParaRPr lang="en-US" dirty="0"/>
          </a:p>
        </p:txBody>
      </p:sp>
      <p:pic>
        <p:nvPicPr>
          <p:cNvPr id="1026" name="Picture 2" descr="C:\Users\michael.burgy\Desktop\TSMART sensor and hous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657600"/>
            <a:ext cx="3868035" cy="29035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chael.burgy\Desktop\TSMART sensor install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657600"/>
            <a:ext cx="3925587" cy="2992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08461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3600" dirty="0">
                <a:solidFill>
                  <a:prstClr val="black"/>
                </a:solidFill>
              </a:rPr>
              <a:t>NTWC Alternate Tsunami Gauge development – </a:t>
            </a:r>
            <a:r>
              <a:rPr lang="en-US" sz="3600" dirty="0" smtClean="0">
                <a:solidFill>
                  <a:prstClr val="black"/>
                </a:solidFill>
              </a:rPr>
              <a:t>Version 2</a:t>
            </a:r>
            <a:endParaRPr lang="en-US" dirty="0"/>
          </a:p>
        </p:txBody>
      </p:sp>
      <p:sp>
        <p:nvSpPr>
          <p:cNvPr id="3" name="Content Placeholder 2"/>
          <p:cNvSpPr>
            <a:spLocks noGrp="1"/>
          </p:cNvSpPr>
          <p:nvPr>
            <p:ph idx="1"/>
          </p:nvPr>
        </p:nvSpPr>
        <p:spPr>
          <a:xfrm>
            <a:off x="304800" y="1752600"/>
            <a:ext cx="8534400" cy="4038599"/>
          </a:xfrm>
        </p:spPr>
        <p:txBody>
          <a:bodyPr>
            <a:normAutofit fontScale="92500" lnSpcReduction="10000"/>
          </a:bodyPr>
          <a:lstStyle/>
          <a:p>
            <a:r>
              <a:rPr lang="en-US" sz="2800" dirty="0" smtClean="0"/>
              <a:t>Armored </a:t>
            </a:r>
            <a:r>
              <a:rPr lang="en-US" sz="2800" dirty="0"/>
              <a:t>sensor </a:t>
            </a:r>
            <a:r>
              <a:rPr lang="en-US" sz="2800" dirty="0" smtClean="0"/>
              <a:t>cable with sensor housing</a:t>
            </a:r>
            <a:r>
              <a:rPr lang="en-US" sz="2800" dirty="0"/>
              <a:t>, anchor and wire </a:t>
            </a:r>
            <a:r>
              <a:rPr lang="en-US" sz="2800" dirty="0" smtClean="0"/>
              <a:t>rope made of stainless </a:t>
            </a:r>
            <a:r>
              <a:rPr lang="en-US" sz="2800" dirty="0"/>
              <a:t>steel </a:t>
            </a:r>
            <a:r>
              <a:rPr lang="en-US" sz="2800" dirty="0" smtClean="0"/>
              <a:t>. </a:t>
            </a:r>
          </a:p>
          <a:p>
            <a:r>
              <a:rPr lang="en-US" sz="2800" dirty="0" smtClean="0"/>
              <a:t>Sensor </a:t>
            </a:r>
            <a:r>
              <a:rPr lang="en-US" sz="2800" dirty="0"/>
              <a:t>housing was in-line of wire rope loop with pulleys at the underwater and shore anchor points. </a:t>
            </a:r>
            <a:endParaRPr lang="en-US" sz="2800" dirty="0" smtClean="0"/>
          </a:p>
          <a:p>
            <a:r>
              <a:rPr lang="en-US" sz="2800" dirty="0" smtClean="0"/>
              <a:t>Sensor </a:t>
            </a:r>
            <a:r>
              <a:rPr lang="en-US" sz="2800" dirty="0"/>
              <a:t>deployed by motion of the wire rope loop. Wire rope loop was tensioned by </a:t>
            </a:r>
            <a:r>
              <a:rPr lang="en-US" sz="2800" dirty="0" smtClean="0"/>
              <a:t> </a:t>
            </a:r>
            <a:r>
              <a:rPr lang="en-US" sz="2800" dirty="0" err="1" smtClean="0"/>
              <a:t>shoreside</a:t>
            </a:r>
            <a:r>
              <a:rPr lang="en-US" sz="2800" dirty="0" smtClean="0"/>
              <a:t> turnbuckle.</a:t>
            </a:r>
          </a:p>
          <a:p>
            <a:r>
              <a:rPr lang="en-US" sz="2800" dirty="0" smtClean="0"/>
              <a:t>Electronic enclosure is aluminum ATV box that is bolted to rock, or wire rope/earth anchored to sand. </a:t>
            </a:r>
          </a:p>
          <a:p>
            <a:r>
              <a:rPr lang="en-US" sz="2800" dirty="0" smtClean="0"/>
              <a:t>Critical electronics enclosed in additional watertight box for short term inundation survival.</a:t>
            </a:r>
            <a:endParaRPr lang="en-US" dirty="0"/>
          </a:p>
        </p:txBody>
      </p:sp>
    </p:spTree>
    <p:extLst>
      <p:ext uri="{BB962C8B-B14F-4D97-AF65-F5344CB8AC3E}">
        <p14:creationId xmlns:p14="http://schemas.microsoft.com/office/powerpoint/2010/main" val="6957888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86800" cy="4953000"/>
          </a:xfrm>
        </p:spPr>
        <p:txBody>
          <a:bodyPr/>
          <a:lstStyle/>
          <a:p>
            <a:endParaRPr lang="en-US" dirty="0"/>
          </a:p>
        </p:txBody>
      </p:sp>
      <p:pic>
        <p:nvPicPr>
          <p:cNvPr id="2053" name="Picture 5" descr="C:\Users\michael.burgy\Desktop\IMG_436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21764" y="978867"/>
            <a:ext cx="6577431" cy="49244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ichael.burgy\Desktop\IMG_438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397079"/>
            <a:ext cx="4392503" cy="33327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michael.burgy\Desktop\IMG_43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923520" y="-122921"/>
            <a:ext cx="3841101" cy="43917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715962"/>
          </a:xfrm>
        </p:spPr>
        <p:txBody>
          <a:bodyPr>
            <a:normAutofit fontScale="90000"/>
          </a:bodyPr>
          <a:lstStyle/>
          <a:p>
            <a:r>
              <a:rPr lang="en-US" sz="3600" dirty="0">
                <a:solidFill>
                  <a:prstClr val="black"/>
                </a:solidFill>
              </a:rPr>
              <a:t>NTWC Alternate Tsunami </a:t>
            </a:r>
            <a:r>
              <a:rPr lang="en-US" sz="3600" dirty="0" smtClean="0">
                <a:solidFill>
                  <a:prstClr val="black"/>
                </a:solidFill>
              </a:rPr>
              <a:t>Gauge</a:t>
            </a:r>
            <a:r>
              <a:rPr lang="en-US" sz="3200" dirty="0"/>
              <a:t/>
            </a:r>
            <a:br>
              <a:rPr lang="en-US" sz="3200" dirty="0"/>
            </a:br>
            <a:r>
              <a:rPr lang="en-US" sz="3600" dirty="0" smtClean="0">
                <a:solidFill>
                  <a:prstClr val="black"/>
                </a:solidFill>
              </a:rPr>
              <a:t>installation at Middleton Island, Alaska</a:t>
            </a:r>
            <a:endParaRPr lang="en-US" dirty="0"/>
          </a:p>
        </p:txBody>
      </p:sp>
    </p:spTree>
    <p:extLst>
      <p:ext uri="{BB962C8B-B14F-4D97-AF65-F5344CB8AC3E}">
        <p14:creationId xmlns:p14="http://schemas.microsoft.com/office/powerpoint/2010/main" val="36069427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michael.burgy\Desktop\CAM_00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3198211"/>
            <a:ext cx="5985933" cy="33670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487362"/>
          </a:xfrm>
        </p:spPr>
        <p:txBody>
          <a:bodyPr>
            <a:normAutofit fontScale="90000"/>
          </a:bodyPr>
          <a:lstStyle/>
          <a:p>
            <a:r>
              <a:rPr lang="en-US" sz="3200" dirty="0">
                <a:solidFill>
                  <a:prstClr val="black"/>
                </a:solidFill>
              </a:rPr>
              <a:t>NTWC Alternate Tsunami Gauge Version 2</a:t>
            </a:r>
            <a:r>
              <a:rPr lang="en-US" sz="2900" dirty="0">
                <a:solidFill>
                  <a:prstClr val="black"/>
                </a:solidFill>
              </a:rPr>
              <a:t/>
            </a:r>
            <a:br>
              <a:rPr lang="en-US" sz="2900" dirty="0">
                <a:solidFill>
                  <a:prstClr val="black"/>
                </a:solidFill>
              </a:rPr>
            </a:br>
            <a:r>
              <a:rPr lang="en-US" sz="3200" dirty="0">
                <a:solidFill>
                  <a:prstClr val="black"/>
                </a:solidFill>
              </a:rPr>
              <a:t>installation at </a:t>
            </a:r>
            <a:r>
              <a:rPr lang="en-US" sz="3200" dirty="0" err="1" smtClean="0">
                <a:solidFill>
                  <a:prstClr val="black"/>
                </a:solidFill>
              </a:rPr>
              <a:t>Chignik</a:t>
            </a:r>
            <a:r>
              <a:rPr lang="en-US" sz="3200" dirty="0" smtClean="0">
                <a:solidFill>
                  <a:prstClr val="black"/>
                </a:solidFill>
              </a:rPr>
              <a:t>, </a:t>
            </a:r>
            <a:r>
              <a:rPr lang="en-US" sz="3200" dirty="0">
                <a:solidFill>
                  <a:prstClr val="black"/>
                </a:solidFill>
              </a:rPr>
              <a:t>Alaska</a:t>
            </a:r>
            <a:endParaRPr lang="en-US" dirty="0"/>
          </a:p>
        </p:txBody>
      </p:sp>
      <p:pic>
        <p:nvPicPr>
          <p:cNvPr id="3074" name="Picture 2" descr="C:\Users\michael.burgy\Desktop\CAM_00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4269" y="1066800"/>
            <a:ext cx="4190998" cy="235743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ichael.burgy\Desktop\CAM_00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066799"/>
            <a:ext cx="4191000" cy="2357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19289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3600" dirty="0">
                <a:solidFill>
                  <a:prstClr val="black"/>
                </a:solidFill>
              </a:rPr>
              <a:t>NTWC Alternate Tsunami Gauge development </a:t>
            </a:r>
            <a:r>
              <a:rPr lang="en-US" sz="3600" dirty="0" smtClean="0">
                <a:solidFill>
                  <a:prstClr val="black"/>
                </a:solidFill>
              </a:rPr>
              <a:t>Version 3</a:t>
            </a:r>
            <a:endParaRPr lang="en-US" dirty="0"/>
          </a:p>
        </p:txBody>
      </p:sp>
      <p:sp>
        <p:nvSpPr>
          <p:cNvPr id="3" name="Content Placeholder 2"/>
          <p:cNvSpPr>
            <a:spLocks noGrp="1"/>
          </p:cNvSpPr>
          <p:nvPr>
            <p:ph idx="1"/>
          </p:nvPr>
        </p:nvSpPr>
        <p:spPr>
          <a:xfrm>
            <a:off x="228600" y="1219200"/>
            <a:ext cx="8763000" cy="5334000"/>
          </a:xfrm>
        </p:spPr>
        <p:txBody>
          <a:bodyPr>
            <a:normAutofit fontScale="92500" lnSpcReduction="10000"/>
          </a:bodyPr>
          <a:lstStyle/>
          <a:p>
            <a:r>
              <a:rPr lang="en-US" dirty="0" smtClean="0"/>
              <a:t>Presently in development, with installation concepts testing at </a:t>
            </a:r>
            <a:r>
              <a:rPr lang="en-US" dirty="0" err="1" smtClean="0"/>
              <a:t>Chignik</a:t>
            </a:r>
            <a:r>
              <a:rPr lang="en-US" dirty="0" smtClean="0"/>
              <a:t>, Alaska.</a:t>
            </a:r>
          </a:p>
          <a:p>
            <a:r>
              <a:rPr lang="en-US" dirty="0" smtClean="0"/>
              <a:t>Wire rope loop and pulleys replaced by single wire rope run tensioned between anchors.</a:t>
            </a:r>
          </a:p>
          <a:p>
            <a:r>
              <a:rPr lang="en-US" dirty="0" smtClean="0"/>
              <a:t>Armored sensor cable replaced by mfr. Supplied cable, but sheathed within a Kevlar sleeve.</a:t>
            </a:r>
          </a:p>
          <a:p>
            <a:r>
              <a:rPr lang="en-US" dirty="0" smtClean="0"/>
              <a:t>Sensor housing deployed to operational position by sliding down tensioned wire rope.</a:t>
            </a:r>
          </a:p>
          <a:p>
            <a:r>
              <a:rPr lang="en-US" dirty="0" smtClean="0"/>
              <a:t>Sensor housing locks to tensioned cable, and release mechanism is actuated by small wire rope within </a:t>
            </a:r>
            <a:r>
              <a:rPr lang="en-US" dirty="0"/>
              <a:t>K</a:t>
            </a:r>
            <a:r>
              <a:rPr lang="en-US" dirty="0" smtClean="0"/>
              <a:t>evlar sleeve.</a:t>
            </a:r>
          </a:p>
          <a:p>
            <a:endParaRPr lang="en-US" dirty="0"/>
          </a:p>
        </p:txBody>
      </p:sp>
    </p:spTree>
    <p:extLst>
      <p:ext uri="{BB962C8B-B14F-4D97-AF65-F5344CB8AC3E}">
        <p14:creationId xmlns:p14="http://schemas.microsoft.com/office/powerpoint/2010/main" val="353779445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3200" dirty="0">
                <a:solidFill>
                  <a:prstClr val="black"/>
                </a:solidFill>
              </a:rPr>
              <a:t>NTWC Alternate Tsunami Gauge </a:t>
            </a:r>
            <a:r>
              <a:rPr lang="en-US" sz="3200" dirty="0" smtClean="0">
                <a:solidFill>
                  <a:prstClr val="black"/>
                </a:solidFill>
              </a:rPr>
              <a:t>Version </a:t>
            </a:r>
            <a:r>
              <a:rPr lang="en-US" sz="3200" dirty="0">
                <a:solidFill>
                  <a:prstClr val="black"/>
                </a:solidFill>
              </a:rPr>
              <a:t>3</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490968"/>
            <a:ext cx="5427755" cy="3240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99432"/>
            <a:ext cx="4312414" cy="257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888109"/>
            <a:ext cx="4317507" cy="2585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33600" y="899432"/>
            <a:ext cx="2156207" cy="923330"/>
          </a:xfrm>
          <a:prstGeom prst="rect">
            <a:avLst/>
          </a:prstGeom>
          <a:noFill/>
        </p:spPr>
        <p:txBody>
          <a:bodyPr wrap="square" rtlCol="0">
            <a:spAutoFit/>
          </a:bodyPr>
          <a:lstStyle/>
          <a:p>
            <a:r>
              <a:rPr lang="en-US" dirty="0">
                <a:solidFill>
                  <a:srgbClr val="000000"/>
                </a:solidFill>
                <a:ea typeface="Times New Roman"/>
              </a:rPr>
              <a:t>Pole used during sensor deployment to raise wire rope</a:t>
            </a:r>
            <a:endParaRPr lang="en-US" sz="1200" dirty="0">
              <a:effectLst/>
              <a:latin typeface="Times New Roman"/>
              <a:ea typeface="Times New Roman"/>
            </a:endParaRPr>
          </a:p>
        </p:txBody>
      </p:sp>
      <p:sp>
        <p:nvSpPr>
          <p:cNvPr id="5" name="TextBox 4"/>
          <p:cNvSpPr txBox="1"/>
          <p:nvPr/>
        </p:nvSpPr>
        <p:spPr>
          <a:xfrm>
            <a:off x="4739196" y="998423"/>
            <a:ext cx="2286000" cy="830997"/>
          </a:xfrm>
          <a:prstGeom prst="rect">
            <a:avLst/>
          </a:prstGeom>
          <a:noFill/>
        </p:spPr>
        <p:txBody>
          <a:bodyPr wrap="square" rtlCol="0">
            <a:spAutoFit/>
          </a:bodyPr>
          <a:lstStyle/>
          <a:p>
            <a:r>
              <a:rPr lang="en-US" dirty="0">
                <a:solidFill>
                  <a:srgbClr val="000000"/>
                </a:solidFill>
                <a:ea typeface="Times New Roman"/>
              </a:rPr>
              <a:t>Sensor being lowered down wire rope</a:t>
            </a:r>
            <a:endParaRPr lang="en-US" sz="1200" dirty="0">
              <a:latin typeface="Times New Roman"/>
              <a:ea typeface="Times New Roman"/>
            </a:endParaRPr>
          </a:p>
          <a:p>
            <a:r>
              <a:rPr lang="en-US" sz="1200" dirty="0">
                <a:latin typeface="Times New Roman"/>
                <a:ea typeface="Times New Roman"/>
              </a:rPr>
              <a:t> </a:t>
            </a:r>
            <a:endParaRPr lang="en-US" sz="1200" dirty="0">
              <a:effectLst/>
              <a:latin typeface="Times New Roman"/>
              <a:ea typeface="Times New Roman"/>
            </a:endParaRPr>
          </a:p>
        </p:txBody>
      </p:sp>
      <p:sp>
        <p:nvSpPr>
          <p:cNvPr id="6" name="TextBox 5"/>
          <p:cNvSpPr txBox="1"/>
          <p:nvPr/>
        </p:nvSpPr>
        <p:spPr>
          <a:xfrm>
            <a:off x="152400" y="3490968"/>
            <a:ext cx="2362201" cy="923330"/>
          </a:xfrm>
          <a:prstGeom prst="rect">
            <a:avLst/>
          </a:prstGeom>
          <a:noFill/>
        </p:spPr>
        <p:txBody>
          <a:bodyPr wrap="square" rtlCol="0">
            <a:spAutoFit/>
          </a:bodyPr>
          <a:lstStyle/>
          <a:p>
            <a:r>
              <a:rPr lang="en-US" dirty="0">
                <a:solidFill>
                  <a:srgbClr val="000000"/>
                </a:solidFill>
                <a:ea typeface="Times New Roman"/>
              </a:rPr>
              <a:t>Sensor in operational position and wire rope tensioned</a:t>
            </a:r>
            <a:endParaRPr lang="en-US" sz="1200" dirty="0">
              <a:effectLst/>
              <a:latin typeface="Times New Roman"/>
              <a:ea typeface="Times New Roman"/>
            </a:endParaRPr>
          </a:p>
        </p:txBody>
      </p:sp>
      <p:sp>
        <p:nvSpPr>
          <p:cNvPr id="7" name="TextBox 6"/>
          <p:cNvSpPr txBox="1"/>
          <p:nvPr/>
        </p:nvSpPr>
        <p:spPr>
          <a:xfrm>
            <a:off x="5791200" y="3657600"/>
            <a:ext cx="3102746" cy="2308324"/>
          </a:xfrm>
          <a:prstGeom prst="rect">
            <a:avLst/>
          </a:prstGeom>
          <a:noFill/>
        </p:spPr>
        <p:txBody>
          <a:bodyPr wrap="square" rtlCol="0">
            <a:spAutoFit/>
          </a:bodyPr>
          <a:lstStyle/>
          <a:p>
            <a:r>
              <a:rPr lang="en-US" dirty="0">
                <a:solidFill>
                  <a:srgbClr val="000000"/>
                </a:solidFill>
                <a:ea typeface="Times New Roman"/>
              </a:rPr>
              <a:t>The sensor housing is lowered and raised on the wire rope using Kevlar </a:t>
            </a:r>
            <a:r>
              <a:rPr lang="en-US" dirty="0" smtClean="0">
                <a:solidFill>
                  <a:srgbClr val="000000"/>
                </a:solidFill>
                <a:ea typeface="Times New Roman"/>
              </a:rPr>
              <a:t>sleeve and small </a:t>
            </a:r>
            <a:r>
              <a:rPr lang="en-US" dirty="0">
                <a:solidFill>
                  <a:srgbClr val="000000"/>
                </a:solidFill>
                <a:ea typeface="Times New Roman"/>
              </a:rPr>
              <a:t>wire rope </a:t>
            </a:r>
            <a:r>
              <a:rPr lang="en-US" dirty="0" smtClean="0">
                <a:solidFill>
                  <a:srgbClr val="000000"/>
                </a:solidFill>
                <a:ea typeface="Times New Roman"/>
              </a:rPr>
              <a:t>that is used for </a:t>
            </a:r>
            <a:r>
              <a:rPr lang="en-US" dirty="0">
                <a:solidFill>
                  <a:srgbClr val="000000"/>
                </a:solidFill>
                <a:ea typeface="Times New Roman"/>
              </a:rPr>
              <a:t>the lock release </a:t>
            </a:r>
            <a:r>
              <a:rPr lang="en-US" dirty="0" smtClean="0">
                <a:solidFill>
                  <a:srgbClr val="000000"/>
                </a:solidFill>
                <a:ea typeface="Times New Roman"/>
              </a:rPr>
              <a:t>actuation. The </a:t>
            </a:r>
            <a:r>
              <a:rPr lang="en-US" dirty="0">
                <a:solidFill>
                  <a:srgbClr val="000000"/>
                </a:solidFill>
                <a:ea typeface="Times New Roman"/>
              </a:rPr>
              <a:t>sensor </a:t>
            </a:r>
            <a:r>
              <a:rPr lang="en-US" dirty="0" smtClean="0">
                <a:solidFill>
                  <a:srgbClr val="000000"/>
                </a:solidFill>
                <a:ea typeface="Times New Roman"/>
              </a:rPr>
              <a:t>cable and small wire rope are sheathed by the Kevlar sleeve .</a:t>
            </a:r>
            <a:endParaRPr lang="en-US" sz="1200" dirty="0">
              <a:effectLst/>
              <a:latin typeface="Times New Roman"/>
              <a:ea typeface="Times New Roman"/>
            </a:endParaRPr>
          </a:p>
        </p:txBody>
      </p:sp>
    </p:spTree>
    <p:extLst>
      <p:ext uri="{BB962C8B-B14F-4D97-AF65-F5344CB8AC3E}">
        <p14:creationId xmlns:p14="http://schemas.microsoft.com/office/powerpoint/2010/main" val="43024277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Lessons learned for wild shore installations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Avoid locations where driftwood accumulates.</a:t>
            </a:r>
          </a:p>
          <a:p>
            <a:r>
              <a:rPr lang="en-US" dirty="0" smtClean="0"/>
              <a:t>For solar power, avoid locations where terrain will block the sun.</a:t>
            </a:r>
          </a:p>
          <a:p>
            <a:r>
              <a:rPr lang="en-US" dirty="0" smtClean="0"/>
              <a:t>Avoid locations where kelp accumulates.</a:t>
            </a:r>
          </a:p>
          <a:p>
            <a:r>
              <a:rPr lang="en-US" dirty="0" smtClean="0"/>
              <a:t>Use Mil-Spec earth anchors on sandy/gravelly beaches.</a:t>
            </a:r>
          </a:p>
          <a:p>
            <a:r>
              <a:rPr lang="en-US" dirty="0" smtClean="0"/>
              <a:t>Duck Bill earth anchors have an installation tool that will jam with sand, preventing removal of the tool, so tool tip modification or a sacrificial tip extension is </a:t>
            </a:r>
            <a:r>
              <a:rPr lang="en-US" dirty="0"/>
              <a:t>needed</a:t>
            </a:r>
            <a:r>
              <a:rPr lang="en-US" dirty="0" smtClean="0"/>
              <a:t>.</a:t>
            </a:r>
          </a:p>
          <a:p>
            <a:r>
              <a:rPr lang="en-US" dirty="0" smtClean="0"/>
              <a:t>Lithium Ion Hammer drill allows quick installs of anchor bolts.</a:t>
            </a:r>
          </a:p>
          <a:p>
            <a:r>
              <a:rPr lang="en-US" dirty="0" smtClean="0"/>
              <a:t>Extremely difficult to match manufactures watertight integrity of sensor cable, so leave original cable intact.</a:t>
            </a:r>
          </a:p>
          <a:p>
            <a:r>
              <a:rPr lang="en-US" dirty="0" smtClean="0"/>
              <a:t>Even house-size boulders will move, so route cable over or around them.</a:t>
            </a:r>
          </a:p>
          <a:p>
            <a:r>
              <a:rPr lang="en-US" dirty="0" smtClean="0"/>
              <a:t>Plan installation time with extreme low tide events.</a:t>
            </a:r>
          </a:p>
          <a:p>
            <a:r>
              <a:rPr lang="en-US" dirty="0" smtClean="0"/>
              <a:t>Install the sensor end of the cable assembly first as the anchor is critical and the tide will </a:t>
            </a:r>
            <a:r>
              <a:rPr lang="en-US" smtClean="0"/>
              <a:t>be rising.</a:t>
            </a:r>
            <a:endParaRPr lang="en-US" dirty="0" smtClean="0"/>
          </a:p>
          <a:p>
            <a:endParaRPr lang="en-US" dirty="0"/>
          </a:p>
        </p:txBody>
      </p:sp>
    </p:spTree>
    <p:extLst>
      <p:ext uri="{BB962C8B-B14F-4D97-AF65-F5344CB8AC3E}">
        <p14:creationId xmlns:p14="http://schemas.microsoft.com/office/powerpoint/2010/main" val="16335082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610600" cy="6400800"/>
          </a:xfrm>
        </p:spPr>
        <p:txBody>
          <a:bodyPr>
            <a:normAutofit fontScale="92500" lnSpcReduction="10000"/>
          </a:bodyPr>
          <a:lstStyle/>
          <a:p>
            <a:pPr marL="0" marR="0" indent="0">
              <a:lnSpc>
                <a:spcPct val="115000"/>
              </a:lnSpc>
              <a:spcBef>
                <a:spcPts val="0"/>
              </a:spcBef>
              <a:spcAft>
                <a:spcPts val="1000"/>
              </a:spcAft>
              <a:buNone/>
            </a:pPr>
            <a:r>
              <a:rPr lang="en-US" dirty="0" smtClean="0">
                <a:ea typeface="Calibri"/>
                <a:cs typeface="Times New Roman"/>
              </a:rPr>
              <a:t>   The </a:t>
            </a:r>
            <a:r>
              <a:rPr lang="en-US" dirty="0">
                <a:ea typeface="Calibri"/>
                <a:cs typeface="Times New Roman"/>
              </a:rPr>
              <a:t>National Tsunami Warning Center in Palmer, </a:t>
            </a:r>
            <a:r>
              <a:rPr lang="en-US" dirty="0" smtClean="0">
                <a:ea typeface="Calibri"/>
                <a:cs typeface="Times New Roman"/>
              </a:rPr>
              <a:t>Alaska, </a:t>
            </a:r>
            <a:r>
              <a:rPr lang="en-US" dirty="0">
                <a:ea typeface="Calibri"/>
                <a:cs typeface="Times New Roman"/>
              </a:rPr>
              <a:t>is operated by the National Weather Service of the National Oceanic and Atmospheric Administration (NOAA). </a:t>
            </a:r>
            <a:endParaRPr lang="en-US" dirty="0" smtClean="0">
              <a:ea typeface="Calibri"/>
              <a:cs typeface="Times New Roman"/>
            </a:endParaRPr>
          </a:p>
          <a:p>
            <a:pPr marL="0" marR="0" indent="0">
              <a:lnSpc>
                <a:spcPct val="115000"/>
              </a:lnSpc>
              <a:spcBef>
                <a:spcPts val="0"/>
              </a:spcBef>
              <a:spcAft>
                <a:spcPts val="1000"/>
              </a:spcAft>
              <a:buNone/>
            </a:pPr>
            <a:r>
              <a:rPr lang="en-US" dirty="0" smtClean="0">
                <a:ea typeface="Calibri"/>
                <a:cs typeface="Times New Roman"/>
              </a:rPr>
              <a:t>A </a:t>
            </a:r>
            <a:r>
              <a:rPr lang="en-US" dirty="0">
                <a:ea typeface="Calibri"/>
                <a:cs typeface="Times New Roman"/>
              </a:rPr>
              <a:t>Mission requirement to provide timely identification and Warning of tsunami hazards calls for developments of solutions that are often unique or precedent setting.  The sea level monitoring solutions that are Operational, or in development, are described in this presentation. </a:t>
            </a:r>
            <a:endParaRPr lang="en-US" dirty="0" smtClean="0">
              <a:ea typeface="Calibri"/>
              <a:cs typeface="Times New Roman"/>
            </a:endParaRPr>
          </a:p>
          <a:p>
            <a:pPr marL="0" marR="0" indent="0">
              <a:lnSpc>
                <a:spcPct val="115000"/>
              </a:lnSpc>
              <a:spcBef>
                <a:spcPts val="0"/>
              </a:spcBef>
              <a:spcAft>
                <a:spcPts val="1000"/>
              </a:spcAft>
              <a:buNone/>
            </a:pPr>
            <a:r>
              <a:rPr lang="en-US" dirty="0" smtClean="0">
                <a:ea typeface="Calibri"/>
                <a:cs typeface="Times New Roman"/>
              </a:rPr>
              <a:t>There </a:t>
            </a:r>
            <a:r>
              <a:rPr lang="en-US" dirty="0">
                <a:ea typeface="Calibri"/>
                <a:cs typeface="Times New Roman"/>
              </a:rPr>
              <a:t>are several special considerations for NTWC sea level monitors. </a:t>
            </a:r>
            <a:endParaRPr lang="en-US" sz="2800" dirty="0">
              <a:ea typeface="Calibri"/>
              <a:cs typeface="Times New Roman"/>
            </a:endParaRPr>
          </a:p>
          <a:p>
            <a:endParaRPr lang="en-US" dirty="0"/>
          </a:p>
        </p:txBody>
      </p:sp>
    </p:spTree>
    <p:extLst>
      <p:ext uri="{BB962C8B-B14F-4D97-AF65-F5344CB8AC3E}">
        <p14:creationId xmlns:p14="http://schemas.microsoft.com/office/powerpoint/2010/main" val="30019388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dirty="0" smtClean="0">
                <a:ea typeface="Calibri"/>
                <a:cs typeface="Times New Roman"/>
              </a:rPr>
              <a:t>Special </a:t>
            </a:r>
            <a:r>
              <a:rPr lang="en-US" dirty="0">
                <a:ea typeface="Calibri"/>
                <a:cs typeface="Times New Roman"/>
              </a:rPr>
              <a:t>considerations for NTWC sea level monitors</a:t>
            </a:r>
            <a:endParaRPr lang="en-US" dirty="0"/>
          </a:p>
        </p:txBody>
      </p:sp>
      <p:sp>
        <p:nvSpPr>
          <p:cNvPr id="3" name="Content Placeholder 2"/>
          <p:cNvSpPr>
            <a:spLocks noGrp="1"/>
          </p:cNvSpPr>
          <p:nvPr>
            <p:ph idx="1"/>
          </p:nvPr>
        </p:nvSpPr>
        <p:spPr>
          <a:xfrm>
            <a:off x="457200" y="1447800"/>
            <a:ext cx="8229600" cy="5105400"/>
          </a:xfrm>
        </p:spPr>
        <p:txBody>
          <a:bodyPr>
            <a:normAutofit fontScale="77500" lnSpcReduction="20000"/>
          </a:bodyPr>
          <a:lstStyle/>
          <a:p>
            <a:pPr lvl="0">
              <a:lnSpc>
                <a:spcPct val="115000"/>
              </a:lnSpc>
              <a:spcBef>
                <a:spcPts val="0"/>
              </a:spcBef>
              <a:buFont typeface="Symbol"/>
              <a:buChar char=""/>
            </a:pPr>
            <a:r>
              <a:rPr lang="en-US" dirty="0" smtClean="0">
                <a:ea typeface="Calibri"/>
                <a:cs typeface="Times New Roman"/>
              </a:rPr>
              <a:t>Data </a:t>
            </a:r>
            <a:r>
              <a:rPr lang="en-US" dirty="0">
                <a:ea typeface="Calibri"/>
                <a:cs typeface="Times New Roman"/>
              </a:rPr>
              <a:t>sample rate is 15 seconds. </a:t>
            </a:r>
            <a:endParaRPr lang="en-US" sz="2800" dirty="0">
              <a:ea typeface="Calibri"/>
              <a:cs typeface="Times New Roman"/>
            </a:endParaRPr>
          </a:p>
          <a:p>
            <a:pPr lvl="0">
              <a:lnSpc>
                <a:spcPct val="115000"/>
              </a:lnSpc>
              <a:spcBef>
                <a:spcPts val="0"/>
              </a:spcBef>
              <a:buFont typeface="Symbol"/>
              <a:buChar char=""/>
            </a:pPr>
            <a:r>
              <a:rPr lang="en-US" dirty="0">
                <a:ea typeface="Calibri"/>
                <a:cs typeface="Times New Roman"/>
              </a:rPr>
              <a:t>Data </a:t>
            </a:r>
            <a:r>
              <a:rPr lang="en-US" dirty="0" smtClean="0">
                <a:ea typeface="Calibri"/>
                <a:cs typeface="Times New Roman"/>
              </a:rPr>
              <a:t>reception </a:t>
            </a:r>
            <a:r>
              <a:rPr lang="en-US" dirty="0">
                <a:ea typeface="Calibri"/>
                <a:cs typeface="Times New Roman"/>
              </a:rPr>
              <a:t>rate is near real-time, with latencies typically less than 10 seconds. </a:t>
            </a:r>
            <a:endParaRPr lang="en-US" sz="2800" dirty="0">
              <a:ea typeface="Calibri"/>
              <a:cs typeface="Times New Roman"/>
            </a:endParaRPr>
          </a:p>
          <a:p>
            <a:pPr lvl="0">
              <a:lnSpc>
                <a:spcPct val="115000"/>
              </a:lnSpc>
              <a:spcBef>
                <a:spcPts val="0"/>
              </a:spcBef>
              <a:buFont typeface="Symbol"/>
              <a:buChar char=""/>
            </a:pPr>
            <a:r>
              <a:rPr lang="en-US" dirty="0">
                <a:ea typeface="Calibri"/>
                <a:cs typeface="Times New Roman"/>
              </a:rPr>
              <a:t>Water level measurements are relative and are not base-set to any datum, staff, benchmark or other gauging station. </a:t>
            </a:r>
            <a:endParaRPr lang="en-US" sz="2800" dirty="0">
              <a:ea typeface="Calibri"/>
              <a:cs typeface="Times New Roman"/>
            </a:endParaRPr>
          </a:p>
          <a:p>
            <a:pPr lvl="0">
              <a:lnSpc>
                <a:spcPct val="115000"/>
              </a:lnSpc>
              <a:spcBef>
                <a:spcPts val="0"/>
              </a:spcBef>
              <a:buFont typeface="Symbol"/>
              <a:buChar char=""/>
            </a:pPr>
            <a:r>
              <a:rPr lang="en-US" dirty="0">
                <a:ea typeface="Calibri"/>
                <a:cs typeface="Times New Roman"/>
              </a:rPr>
              <a:t>Installations are built with expectation of inundation by rapid </a:t>
            </a:r>
            <a:r>
              <a:rPr lang="en-US" dirty="0" smtClean="0">
                <a:ea typeface="Calibri"/>
                <a:cs typeface="Times New Roman"/>
              </a:rPr>
              <a:t>ocean </a:t>
            </a:r>
            <a:r>
              <a:rPr lang="en-US" dirty="0">
                <a:ea typeface="Calibri"/>
                <a:cs typeface="Times New Roman"/>
              </a:rPr>
              <a:t>currents. </a:t>
            </a:r>
            <a:endParaRPr lang="en-US" sz="2800" dirty="0">
              <a:ea typeface="Calibri"/>
              <a:cs typeface="Times New Roman"/>
            </a:endParaRPr>
          </a:p>
          <a:p>
            <a:pPr lvl="0">
              <a:lnSpc>
                <a:spcPct val="115000"/>
              </a:lnSpc>
              <a:spcBef>
                <a:spcPts val="0"/>
              </a:spcBef>
              <a:spcAft>
                <a:spcPts val="1000"/>
              </a:spcAft>
              <a:buFont typeface="Symbol"/>
              <a:buChar char=""/>
            </a:pPr>
            <a:r>
              <a:rPr lang="en-US" dirty="0">
                <a:ea typeface="Calibri"/>
                <a:cs typeface="Times New Roman"/>
              </a:rPr>
              <a:t>Sensor locations are placed near the oceanfront and not in protected harbors, or behind breakwaters and jetties</a:t>
            </a:r>
            <a:r>
              <a:rPr lang="en-US" dirty="0" smtClean="0">
                <a:ea typeface="Calibri"/>
                <a:cs typeface="Times New Roman"/>
              </a:rPr>
              <a:t>.</a:t>
            </a:r>
          </a:p>
          <a:p>
            <a:pPr lvl="0">
              <a:lnSpc>
                <a:spcPct val="115000"/>
              </a:lnSpc>
              <a:spcBef>
                <a:spcPts val="0"/>
              </a:spcBef>
              <a:spcAft>
                <a:spcPts val="1000"/>
              </a:spcAft>
              <a:buFont typeface="Symbol"/>
              <a:buChar char=""/>
            </a:pPr>
            <a:r>
              <a:rPr lang="en-US" dirty="0" smtClean="0">
                <a:ea typeface="Calibri"/>
                <a:cs typeface="Times New Roman"/>
              </a:rPr>
              <a:t>Expected to provide measurement of initial wave prior to destruction.</a:t>
            </a:r>
            <a:endParaRPr lang="en-US" dirty="0"/>
          </a:p>
        </p:txBody>
      </p:sp>
    </p:spTree>
    <p:extLst>
      <p:ext uri="{BB962C8B-B14F-4D97-AF65-F5344CB8AC3E}">
        <p14:creationId xmlns:p14="http://schemas.microsoft.com/office/powerpoint/2010/main" val="12929042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The Tsunami Gauge</a:t>
            </a:r>
            <a:endParaRPr lang="en-US" dirty="0"/>
          </a:p>
        </p:txBody>
      </p:sp>
      <p:sp>
        <p:nvSpPr>
          <p:cNvPr id="3" name="Content Placeholder 2"/>
          <p:cNvSpPr>
            <a:spLocks noGrp="1"/>
          </p:cNvSpPr>
          <p:nvPr>
            <p:ph idx="1"/>
          </p:nvPr>
        </p:nvSpPr>
        <p:spPr>
          <a:xfrm>
            <a:off x="457200" y="914400"/>
            <a:ext cx="8229600" cy="5715000"/>
          </a:xfrm>
        </p:spPr>
        <p:txBody>
          <a:bodyPr>
            <a:normAutofit/>
          </a:bodyPr>
          <a:lstStyle/>
          <a:p>
            <a:r>
              <a:rPr lang="en-US" dirty="0" smtClean="0">
                <a:ea typeface="Calibri"/>
                <a:cs typeface="Times New Roman"/>
              </a:rPr>
              <a:t> The combined attributes of NTWC sea level gauges have led to a concept in sea level monitoring that is new in the realm of ocean level measurement. </a:t>
            </a:r>
          </a:p>
          <a:p>
            <a:r>
              <a:rPr lang="en-US" dirty="0" smtClean="0">
                <a:ea typeface="Calibri"/>
                <a:cs typeface="Times New Roman"/>
              </a:rPr>
              <a:t>That concept is the Tsunami Gauge, in lieu of a tide gauge. The Tsunami Gauge has Tsunami Warning, Mission specific needs that are not met, or are not needed in a typical tide gauge station.</a:t>
            </a:r>
            <a:endParaRPr lang="en-US" dirty="0"/>
          </a:p>
        </p:txBody>
      </p:sp>
    </p:spTree>
    <p:extLst>
      <p:ext uri="{BB962C8B-B14F-4D97-AF65-F5344CB8AC3E}">
        <p14:creationId xmlns:p14="http://schemas.microsoft.com/office/powerpoint/2010/main" val="418774485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solidFill>
                  <a:prstClr val="black"/>
                </a:solidFill>
              </a:rPr>
              <a:t>Tsunami forecasts and models go </a:t>
            </a:r>
            <a:r>
              <a:rPr lang="en-US" sz="4000" dirty="0">
                <a:solidFill>
                  <a:prstClr val="black"/>
                </a:solidFill>
              </a:rPr>
              <a:t>to </a:t>
            </a:r>
            <a:r>
              <a:rPr lang="en-US" sz="4000" dirty="0" smtClean="0">
                <a:solidFill>
                  <a:prstClr val="black"/>
                </a:solidFill>
              </a:rPr>
              <a:t>the  shore at the open ocean</a:t>
            </a:r>
            <a:endParaRPr lang="en-US" dirty="0"/>
          </a:p>
        </p:txBody>
      </p:sp>
      <p:sp>
        <p:nvSpPr>
          <p:cNvPr id="3" name="Content Placeholder 2"/>
          <p:cNvSpPr>
            <a:spLocks noGrp="1"/>
          </p:cNvSpPr>
          <p:nvPr>
            <p:ph idx="1"/>
          </p:nvPr>
        </p:nvSpPr>
        <p:spPr>
          <a:xfrm>
            <a:off x="152400" y="1600200"/>
            <a:ext cx="8686800" cy="4525963"/>
          </a:xfrm>
        </p:spPr>
        <p:txBody>
          <a:bodyPr>
            <a:normAutofit fontScale="92500" lnSpcReduction="20000"/>
          </a:bodyPr>
          <a:lstStyle/>
          <a:p>
            <a:pPr marL="0" marR="0">
              <a:lnSpc>
                <a:spcPct val="115000"/>
              </a:lnSpc>
              <a:spcBef>
                <a:spcPts val="0"/>
              </a:spcBef>
              <a:spcAft>
                <a:spcPts val="1000"/>
              </a:spcAft>
            </a:pPr>
            <a:r>
              <a:rPr lang="en-US" dirty="0">
                <a:ea typeface="Calibri"/>
                <a:cs typeface="Times New Roman"/>
              </a:rPr>
              <a:t>Tsunami forecast and modeling capabilities </a:t>
            </a:r>
            <a:r>
              <a:rPr lang="en-US" dirty="0" smtClean="0">
                <a:ea typeface="Calibri"/>
                <a:cs typeface="Times New Roman"/>
              </a:rPr>
              <a:t>have </a:t>
            </a:r>
            <a:r>
              <a:rPr lang="en-US" dirty="0">
                <a:ea typeface="Calibri"/>
                <a:cs typeface="Times New Roman"/>
              </a:rPr>
              <a:t>achieved spatial and time resolutions that may not be supported by a tide gauge. </a:t>
            </a:r>
            <a:endParaRPr lang="en-US" dirty="0" smtClean="0">
              <a:ea typeface="Calibri"/>
              <a:cs typeface="Times New Roman"/>
            </a:endParaRPr>
          </a:p>
          <a:p>
            <a:pPr marL="0" marR="0">
              <a:lnSpc>
                <a:spcPct val="115000"/>
              </a:lnSpc>
              <a:spcBef>
                <a:spcPts val="0"/>
              </a:spcBef>
              <a:spcAft>
                <a:spcPts val="1000"/>
              </a:spcAft>
            </a:pPr>
            <a:r>
              <a:rPr lang="en-US" dirty="0" smtClean="0">
                <a:ea typeface="Calibri"/>
                <a:cs typeface="Times New Roman"/>
              </a:rPr>
              <a:t>Wave </a:t>
            </a:r>
            <a:r>
              <a:rPr lang="en-US" dirty="0">
                <a:ea typeface="Calibri"/>
                <a:cs typeface="Times New Roman"/>
              </a:rPr>
              <a:t>arrival times are forecasted for the shore, and not the inner harbor, where many tide gauges can be </a:t>
            </a:r>
            <a:r>
              <a:rPr lang="en-US" dirty="0" smtClean="0">
                <a:ea typeface="Calibri"/>
                <a:cs typeface="Times New Roman"/>
              </a:rPr>
              <a:t>found.</a:t>
            </a:r>
          </a:p>
          <a:p>
            <a:pPr marL="0" marR="0">
              <a:lnSpc>
                <a:spcPct val="115000"/>
              </a:lnSpc>
              <a:spcBef>
                <a:spcPts val="0"/>
              </a:spcBef>
              <a:spcAft>
                <a:spcPts val="1000"/>
              </a:spcAft>
            </a:pPr>
            <a:r>
              <a:rPr lang="en-US" sz="2800" dirty="0" smtClean="0">
                <a:ea typeface="Calibri"/>
                <a:cs typeface="Times New Roman"/>
              </a:rPr>
              <a:t>Additional travel time from open ocean to Tide gauge.</a:t>
            </a:r>
          </a:p>
          <a:p>
            <a:pPr marL="0" marR="0">
              <a:lnSpc>
                <a:spcPct val="115000"/>
              </a:lnSpc>
              <a:spcBef>
                <a:spcPts val="0"/>
              </a:spcBef>
              <a:spcAft>
                <a:spcPts val="1000"/>
              </a:spcAft>
            </a:pPr>
            <a:r>
              <a:rPr lang="en-US" sz="2800" dirty="0" smtClean="0">
                <a:ea typeface="Calibri"/>
                <a:cs typeface="Times New Roman"/>
              </a:rPr>
              <a:t>Wave arriving at tide gauge is altered by structures, water depth and reflections.</a:t>
            </a:r>
            <a:endParaRPr lang="en-US" sz="2800" dirty="0">
              <a:ea typeface="Calibri"/>
              <a:cs typeface="Times New Roman"/>
            </a:endParaRPr>
          </a:p>
          <a:p>
            <a:endParaRPr lang="en-US" dirty="0"/>
          </a:p>
        </p:txBody>
      </p:sp>
    </p:spTree>
    <p:extLst>
      <p:ext uri="{BB962C8B-B14F-4D97-AF65-F5344CB8AC3E}">
        <p14:creationId xmlns:p14="http://schemas.microsoft.com/office/powerpoint/2010/main" val="5212901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334962"/>
          </a:xfrm>
        </p:spPr>
        <p:txBody>
          <a:bodyPr>
            <a:normAutofit fontScale="90000"/>
          </a:bodyPr>
          <a:lstStyle/>
          <a:p>
            <a:r>
              <a:rPr lang="en-US" dirty="0" smtClean="0"/>
              <a:t>NOS Tide gauge at Newport OR</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295400"/>
            <a:ext cx="8804402" cy="5334000"/>
          </a:xfrm>
        </p:spPr>
      </p:pic>
    </p:spTree>
    <p:extLst>
      <p:ext uri="{BB962C8B-B14F-4D97-AF65-F5344CB8AC3E}">
        <p14:creationId xmlns:p14="http://schemas.microsoft.com/office/powerpoint/2010/main" val="33272312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NOS Gauge at San Diego</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 y="1219200"/>
            <a:ext cx="8930178" cy="5410200"/>
          </a:xfrm>
        </p:spPr>
      </p:pic>
    </p:spTree>
    <p:extLst>
      <p:ext uri="{BB962C8B-B14F-4D97-AF65-F5344CB8AC3E}">
        <p14:creationId xmlns:p14="http://schemas.microsoft.com/office/powerpoint/2010/main" val="5640702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a:ea typeface="Calibri"/>
                <a:cs typeface="Times New Roman"/>
              </a:rPr>
              <a:t>NTWC Primary Tsunami Gauge system</a:t>
            </a:r>
            <a:endParaRPr lang="en-US" dirty="0"/>
          </a:p>
        </p:txBody>
      </p:sp>
      <p:sp>
        <p:nvSpPr>
          <p:cNvPr id="3" name="Content Placeholder 2"/>
          <p:cNvSpPr>
            <a:spLocks noGrp="1"/>
          </p:cNvSpPr>
          <p:nvPr>
            <p:ph idx="1"/>
          </p:nvPr>
        </p:nvSpPr>
        <p:spPr>
          <a:xfrm>
            <a:off x="457200" y="1371600"/>
            <a:ext cx="8229600" cy="4754563"/>
          </a:xfrm>
        </p:spPr>
        <p:txBody>
          <a:bodyPr>
            <a:normAutofit fontScale="85000" lnSpcReduction="10000"/>
          </a:bodyPr>
          <a:lstStyle/>
          <a:p>
            <a:pPr lvl="0">
              <a:lnSpc>
                <a:spcPct val="115000"/>
              </a:lnSpc>
              <a:spcBef>
                <a:spcPts val="0"/>
              </a:spcBef>
              <a:buFont typeface="Symbol"/>
              <a:buChar char=""/>
            </a:pPr>
            <a:r>
              <a:rPr lang="en-US" dirty="0">
                <a:ea typeface="Calibri"/>
                <a:cs typeface="Times New Roman"/>
              </a:rPr>
              <a:t>Uses radar technology pioneered for sea level monitoring by NTWC Staff in 2002.</a:t>
            </a:r>
            <a:endParaRPr lang="en-US" sz="2800" dirty="0">
              <a:ea typeface="Calibri"/>
              <a:cs typeface="Times New Roman"/>
            </a:endParaRPr>
          </a:p>
          <a:p>
            <a:pPr lvl="0">
              <a:lnSpc>
                <a:spcPct val="115000"/>
              </a:lnSpc>
              <a:spcBef>
                <a:spcPts val="0"/>
              </a:spcBef>
              <a:buFont typeface="Symbol"/>
              <a:buChar char=""/>
            </a:pPr>
            <a:r>
              <a:rPr lang="en-US" dirty="0">
                <a:ea typeface="Calibri"/>
                <a:cs typeface="Times New Roman"/>
              </a:rPr>
              <a:t>Oldest stations are 11 and 9 years old without a single instance of a single component failure. Over 35 years cumulative service with zero sensor or DCP failures.</a:t>
            </a:r>
            <a:endParaRPr lang="en-US" sz="2800" dirty="0">
              <a:ea typeface="Calibri"/>
              <a:cs typeface="Times New Roman"/>
            </a:endParaRPr>
          </a:p>
          <a:p>
            <a:pPr lvl="0">
              <a:lnSpc>
                <a:spcPct val="115000"/>
              </a:lnSpc>
              <a:spcBef>
                <a:spcPts val="0"/>
              </a:spcBef>
              <a:buFont typeface="Symbol"/>
              <a:buChar char=""/>
            </a:pPr>
            <a:r>
              <a:rPr lang="en-US" dirty="0">
                <a:ea typeface="Calibri"/>
                <a:cs typeface="Times New Roman"/>
              </a:rPr>
              <a:t>Must have strong infrastructure for sensor mounting.</a:t>
            </a:r>
            <a:endParaRPr lang="en-US" sz="2800" dirty="0">
              <a:ea typeface="Calibri"/>
              <a:cs typeface="Times New Roman"/>
            </a:endParaRPr>
          </a:p>
          <a:p>
            <a:pPr lvl="0">
              <a:lnSpc>
                <a:spcPct val="115000"/>
              </a:lnSpc>
              <a:spcBef>
                <a:spcPts val="0"/>
              </a:spcBef>
              <a:buFont typeface="Symbol"/>
              <a:buChar char=""/>
            </a:pPr>
            <a:r>
              <a:rPr lang="en-US" dirty="0">
                <a:ea typeface="Calibri"/>
                <a:cs typeface="Times New Roman"/>
              </a:rPr>
              <a:t>Must be positioned directly over the water. </a:t>
            </a:r>
            <a:endParaRPr lang="en-US" sz="2800" dirty="0">
              <a:ea typeface="Calibri"/>
              <a:cs typeface="Times New Roman"/>
            </a:endParaRPr>
          </a:p>
          <a:p>
            <a:pPr lvl="0">
              <a:lnSpc>
                <a:spcPct val="115000"/>
              </a:lnSpc>
              <a:spcBef>
                <a:spcPts val="0"/>
              </a:spcBef>
              <a:spcAft>
                <a:spcPts val="1000"/>
              </a:spcAft>
              <a:buFont typeface="Symbol"/>
              <a:buChar char=""/>
            </a:pPr>
            <a:r>
              <a:rPr lang="en-US" dirty="0">
                <a:ea typeface="Calibri"/>
                <a:cs typeface="Times New Roman"/>
              </a:rPr>
              <a:t>Can sample water level through sea foam, icing conditions and with permanent obstructions in sample volume</a:t>
            </a:r>
            <a:r>
              <a:rPr lang="en-US" dirty="0" smtClean="0">
                <a:ea typeface="Calibri"/>
                <a:cs typeface="Times New Roman"/>
              </a:rPr>
              <a:t>.</a:t>
            </a:r>
            <a:endParaRPr lang="en-US" dirty="0"/>
          </a:p>
        </p:txBody>
      </p:sp>
    </p:spTree>
    <p:extLst>
      <p:ext uri="{BB962C8B-B14F-4D97-AF65-F5344CB8AC3E}">
        <p14:creationId xmlns:p14="http://schemas.microsoft.com/office/powerpoint/2010/main" val="23133497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4000" dirty="0">
                <a:solidFill>
                  <a:prstClr val="black"/>
                </a:solidFill>
                <a:ea typeface="Calibri"/>
                <a:cs typeface="Times New Roman"/>
              </a:rPr>
              <a:t>NTWC Primary Tsunami Gauge </a:t>
            </a:r>
            <a:r>
              <a:rPr lang="en-US" sz="4000" dirty="0" smtClean="0">
                <a:solidFill>
                  <a:prstClr val="black"/>
                </a:solidFill>
                <a:ea typeface="Calibri"/>
                <a:cs typeface="Times New Roman"/>
              </a:rPr>
              <a:t>system</a:t>
            </a:r>
            <a:br>
              <a:rPr lang="en-US" sz="4000" dirty="0" smtClean="0">
                <a:solidFill>
                  <a:prstClr val="black"/>
                </a:solidFill>
                <a:ea typeface="Calibri"/>
                <a:cs typeface="Times New Roman"/>
              </a:rPr>
            </a:br>
            <a:r>
              <a:rPr lang="en-US" sz="4000" dirty="0" smtClean="0">
                <a:solidFill>
                  <a:prstClr val="black"/>
                </a:solidFill>
                <a:ea typeface="Calibri"/>
                <a:cs typeface="Times New Roman"/>
              </a:rPr>
              <a:t>components</a:t>
            </a:r>
            <a:endParaRPr lang="en-US" dirty="0"/>
          </a:p>
        </p:txBody>
      </p:sp>
      <p:sp>
        <p:nvSpPr>
          <p:cNvPr id="3" name="Content Placeholder 2"/>
          <p:cNvSpPr>
            <a:spLocks noGrp="1"/>
          </p:cNvSpPr>
          <p:nvPr>
            <p:ph idx="1"/>
          </p:nvPr>
        </p:nvSpPr>
        <p:spPr>
          <a:xfrm>
            <a:off x="381000" y="1600200"/>
            <a:ext cx="8382000" cy="4525963"/>
          </a:xfrm>
        </p:spPr>
        <p:txBody>
          <a:bodyPr/>
          <a:lstStyle/>
          <a:p>
            <a:r>
              <a:rPr lang="en-US" dirty="0" smtClean="0"/>
              <a:t>Sensor and DCP (data collection platform) are from </a:t>
            </a:r>
            <a:r>
              <a:rPr lang="en-US" dirty="0" err="1" smtClean="0"/>
              <a:t>Ohmart</a:t>
            </a:r>
            <a:r>
              <a:rPr lang="en-US" dirty="0" smtClean="0"/>
              <a:t> Vega.</a:t>
            </a:r>
          </a:p>
          <a:p>
            <a:r>
              <a:rPr lang="en-US" dirty="0" smtClean="0"/>
              <a:t>All active components are COTS items.</a:t>
            </a:r>
          </a:p>
          <a:p>
            <a:r>
              <a:rPr lang="en-US" dirty="0" smtClean="0"/>
              <a:t>Sensor power, analog data and digital data are provided by only 2 conductors in a single cable.</a:t>
            </a:r>
          </a:p>
          <a:p>
            <a:r>
              <a:rPr lang="en-US" dirty="0" smtClean="0"/>
              <a:t>Tubular sensor housing allows rugged installation on wide variety of structures.</a:t>
            </a:r>
            <a:endParaRPr lang="en-US" dirty="0"/>
          </a:p>
        </p:txBody>
      </p:sp>
    </p:spTree>
    <p:extLst>
      <p:ext uri="{BB962C8B-B14F-4D97-AF65-F5344CB8AC3E}">
        <p14:creationId xmlns:p14="http://schemas.microsoft.com/office/powerpoint/2010/main" val="201879706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TotalTime>
  <Words>1052</Words>
  <Application>Microsoft Macintosh PowerPoint</Application>
  <PresentationFormat>On-screen Show (4:3)</PresentationFormat>
  <Paragraphs>78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Present Sea Level Monitoring Developments of the National Tsunami Warning Center </vt:lpstr>
      <vt:lpstr>PowerPoint Presentation</vt:lpstr>
      <vt:lpstr>Special considerations for NTWC sea level monitors</vt:lpstr>
      <vt:lpstr>The Tsunami Gauge</vt:lpstr>
      <vt:lpstr>Tsunami forecasts and models go to the  shore at the open ocean</vt:lpstr>
      <vt:lpstr>NOS Tide gauge at Newport OR</vt:lpstr>
      <vt:lpstr>NOS Gauge at San Diego</vt:lpstr>
      <vt:lpstr>NTWC Primary Tsunami Gauge system</vt:lpstr>
      <vt:lpstr>NTWC Primary Tsunami Gauge system components</vt:lpstr>
      <vt:lpstr>Craig, Alaska Primary Tsunami Gauge Operational  position                                                                                          Service position </vt:lpstr>
      <vt:lpstr>Primary Tsunami Gauge at  Amchitka, Alaska      and     Akutan, Alaska</vt:lpstr>
      <vt:lpstr>NTWC Alternate Tsunami Gauge system</vt:lpstr>
      <vt:lpstr>NTWC Alternate Tsunami Gauge development – Version 1</vt:lpstr>
      <vt:lpstr>NTWC Alternate Tsunami Gauge development – Version 2</vt:lpstr>
      <vt:lpstr>NTWC Alternate Tsunami Gauge installation at Middleton Island, Alaska</vt:lpstr>
      <vt:lpstr>NTWC Alternate Tsunami Gauge Version 2 installation at Chignik, Alaska</vt:lpstr>
      <vt:lpstr>NTWC Alternate Tsunami Gauge development Version 3</vt:lpstr>
      <vt:lpstr>NTWC Alternate Tsunami Gauge Version 3</vt:lpstr>
      <vt:lpstr>Lessons learned for wild shore installations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 Sea Level Monitoring Developments of the National Tsunami Warning Center</dc:title>
  <dc:creator>Michael Burgy</dc:creator>
  <cp:lastModifiedBy>Alaska Ocean  Observing System</cp:lastModifiedBy>
  <cp:revision>29</cp:revision>
  <dcterms:created xsi:type="dcterms:W3CDTF">2013-12-18T00:40:12Z</dcterms:created>
  <dcterms:modified xsi:type="dcterms:W3CDTF">2013-12-19T01:51:41Z</dcterms:modified>
</cp:coreProperties>
</file>