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7" r:id="rId3"/>
    <p:sldId id="266" r:id="rId4"/>
    <p:sldId id="265" r:id="rId5"/>
    <p:sldId id="268" r:id="rId6"/>
    <p:sldId id="269" r:id="rId7"/>
    <p:sldId id="270" r:id="rId8"/>
    <p:sldId id="260" r:id="rId9"/>
    <p:sldId id="262" r:id="rId10"/>
    <p:sldId id="273" r:id="rId11"/>
    <p:sldId id="274" r:id="rId12"/>
    <p:sldId id="258" r:id="rId13"/>
    <p:sldId id="275" r:id="rId14"/>
    <p:sldId id="277" r:id="rId15"/>
    <p:sldId id="278" r:id="rId16"/>
    <p:sldId id="281" r:id="rId17"/>
    <p:sldId id="280" r:id="rId18"/>
    <p:sldId id="282" r:id="rId19"/>
    <p:sldId id="283" r:id="rId20"/>
    <p:sldId id="285" r:id="rId21"/>
    <p:sldId id="284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4"/>
    <p:restoredTop sz="94631"/>
  </p:normalViewPr>
  <p:slideViewPr>
    <p:cSldViewPr snapToGrid="0" snapToObjects="1">
      <p:cViewPr varScale="1">
        <p:scale>
          <a:sx n="92" d="100"/>
          <a:sy n="92" d="100"/>
        </p:scale>
        <p:origin x="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C62E-7C8F-FF41-B137-8A86321C795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E8F6-4DF2-234C-835C-FD6EECAE3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0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C62E-7C8F-FF41-B137-8A86321C795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E8F6-4DF2-234C-835C-FD6EECAE3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7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C62E-7C8F-FF41-B137-8A86321C795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E8F6-4DF2-234C-835C-FD6EECAE3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C62E-7C8F-FF41-B137-8A86321C795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E8F6-4DF2-234C-835C-FD6EECAE3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C62E-7C8F-FF41-B137-8A86321C795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E8F6-4DF2-234C-835C-FD6EECAE3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5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C62E-7C8F-FF41-B137-8A86321C795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E8F6-4DF2-234C-835C-FD6EECAE3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7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C62E-7C8F-FF41-B137-8A86321C795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E8F6-4DF2-234C-835C-FD6EECAE3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7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C62E-7C8F-FF41-B137-8A86321C795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E8F6-4DF2-234C-835C-FD6EECAE3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3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C62E-7C8F-FF41-B137-8A86321C795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E8F6-4DF2-234C-835C-FD6EECAE3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5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C62E-7C8F-FF41-B137-8A86321C795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E8F6-4DF2-234C-835C-FD6EECAE3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2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7C62E-7C8F-FF41-B137-8A86321C795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E8F6-4DF2-234C-835C-FD6EECAE3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C62E-7C8F-FF41-B137-8A86321C7950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E8F6-4DF2-234C-835C-FD6EECAE3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081" y="440021"/>
            <a:ext cx="8220921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High-Frequency Radar Surface</a:t>
            </a:r>
          </a:p>
          <a:p>
            <a:pPr algn="ctr"/>
            <a:r>
              <a:rPr lang="en-US" sz="4000" dirty="0"/>
              <a:t>Currents in Alaska: Bering Strait</a:t>
            </a:r>
          </a:p>
          <a:p>
            <a:pPr algn="ctr"/>
            <a:endParaRPr lang="en-US" sz="4000" dirty="0"/>
          </a:p>
          <a:p>
            <a:pPr algn="ctr"/>
            <a:r>
              <a:rPr lang="en-US" sz="3200" dirty="0"/>
              <a:t>Rachel Potter, Seth Danielson, Hank </a:t>
            </a:r>
            <a:r>
              <a:rPr lang="en-US" sz="3200" dirty="0" err="1"/>
              <a:t>Statscewich</a:t>
            </a:r>
            <a:endParaRPr lang="en-US" sz="3200" dirty="0"/>
          </a:p>
          <a:p>
            <a:pPr algn="ctr"/>
            <a:r>
              <a:rPr lang="en-US" sz="3200" dirty="0"/>
              <a:t>Thomas </a:t>
            </a:r>
            <a:r>
              <a:rPr lang="en-US" sz="3200" dirty="0" err="1"/>
              <a:t>Weingartner</a:t>
            </a:r>
            <a:r>
              <a:rPr lang="en-US" sz="3200" dirty="0"/>
              <a:t> (Emeritus)</a:t>
            </a:r>
          </a:p>
          <a:p>
            <a:pPr algn="ctr"/>
            <a:r>
              <a:rPr lang="en-US" sz="3200" dirty="0"/>
              <a:t>May 11, 2018</a:t>
            </a:r>
          </a:p>
          <a:p>
            <a:pPr algn="ctr"/>
            <a:r>
              <a:rPr lang="en-US" sz="3200" dirty="0"/>
              <a:t>AOOS Board Meting</a:t>
            </a:r>
          </a:p>
        </p:txBody>
      </p:sp>
      <p:pic>
        <p:nvPicPr>
          <p:cNvPr id="3" name="Picture 2" descr="CFOS_sig_horiz_blu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99" y="4233007"/>
            <a:ext cx="7955280" cy="24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8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78px-Gray_alaska.sv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1216956"/>
            <a:ext cx="9144000" cy="48833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12118" y="1419407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97854" y="4134967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86403" y="4201454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55652" y="4518206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58756" y="4682558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2923" y="4371781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16706" y="1419407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29997" y="4087898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86403" y="4258225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86661" y="4399169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35392" y="1163165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26215" y="1112367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90147" y="1240859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73391" y="1419407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4236" y="275665"/>
            <a:ext cx="457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Past Alaska HFR Sites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8147" y="107849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Chukchi/Beaufort Sites</a:t>
            </a:r>
          </a:p>
          <a:p>
            <a:endParaRPr lang="en-US" dirty="0"/>
          </a:p>
          <a:p>
            <a:r>
              <a:rPr lang="en-US" dirty="0"/>
              <a:t>Point Lay, Icy Cape, Wainwright, </a:t>
            </a:r>
            <a:r>
              <a:rPr lang="en-US" dirty="0" err="1"/>
              <a:t>Utqiagvik</a:t>
            </a:r>
            <a:r>
              <a:rPr lang="en-US" dirty="0"/>
              <a:t>, Point Barrow, Cape Simpson</a:t>
            </a:r>
          </a:p>
          <a:p>
            <a:endParaRPr lang="en-US" dirty="0"/>
          </a:p>
          <a:p>
            <a:r>
              <a:rPr lang="en-US" dirty="0"/>
              <a:t>Funded by AOOS, Shell Oil, BOEM, NSB/Shell Baseline Studies Program, ConocoPhillips Alaska, Coastal Impact Assistance Program, and the National Center for Island, Maritime, and Extreme Environment Security</a:t>
            </a:r>
          </a:p>
          <a:p>
            <a:endParaRPr lang="en-US" dirty="0"/>
          </a:p>
          <a:p>
            <a:r>
              <a:rPr lang="en-US" dirty="0"/>
              <a:t>Mostly 5 MHz systems</a:t>
            </a:r>
          </a:p>
          <a:p>
            <a:endParaRPr lang="en-US" dirty="0"/>
          </a:p>
          <a:p>
            <a:r>
              <a:rPr lang="en-US" dirty="0"/>
              <a:t>Various configurations from September 2009 through the present</a:t>
            </a:r>
          </a:p>
        </p:txBody>
      </p:sp>
      <p:sp>
        <p:nvSpPr>
          <p:cNvPr id="2" name="Oval 1"/>
          <p:cNvSpPr/>
          <p:nvPr/>
        </p:nvSpPr>
        <p:spPr>
          <a:xfrm>
            <a:off x="4264326" y="862395"/>
            <a:ext cx="1431254" cy="117599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icy_cape_rpm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5652" y="1991348"/>
            <a:ext cx="3362171" cy="198022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56427" y="3563896"/>
            <a:ext cx="170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RPM at Icy Cape</a:t>
            </a:r>
          </a:p>
        </p:txBody>
      </p:sp>
    </p:spTree>
    <p:extLst>
      <p:ext uri="{BB962C8B-B14F-4D97-AF65-F5344CB8AC3E}">
        <p14:creationId xmlns:p14="http://schemas.microsoft.com/office/powerpoint/2010/main" val="188808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78px-Gray_alaska.sv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1216956"/>
            <a:ext cx="9144000" cy="488336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235392" y="1163165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26215" y="1112367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90147" y="1240859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4236" y="275665"/>
            <a:ext cx="5283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Present Alaska HFR Sites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8147" y="107849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Chukchi/Beaufort Sites</a:t>
            </a:r>
          </a:p>
          <a:p>
            <a:r>
              <a:rPr lang="en-US" dirty="0"/>
              <a:t>Wainwright, Point Barrow, Cape Simpson</a:t>
            </a:r>
          </a:p>
          <a:p>
            <a:r>
              <a:rPr lang="en-US" dirty="0"/>
              <a:t>Funded by AOOS</a:t>
            </a:r>
          </a:p>
          <a:p>
            <a:r>
              <a:rPr lang="en-US" dirty="0"/>
              <a:t>5 MHz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5509" y="2747476"/>
            <a:ext cx="787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UAF</a:t>
            </a:r>
          </a:p>
        </p:txBody>
      </p:sp>
      <p:sp>
        <p:nvSpPr>
          <p:cNvPr id="3" name="Right Arrow 2"/>
          <p:cNvSpPr/>
          <p:nvPr/>
        </p:nvSpPr>
        <p:spPr>
          <a:xfrm rot="3653930">
            <a:off x="4797705" y="2013131"/>
            <a:ext cx="1495836" cy="25372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22797" y="189726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hourly</a:t>
            </a:r>
          </a:p>
        </p:txBody>
      </p:sp>
      <p:sp>
        <p:nvSpPr>
          <p:cNvPr id="23" name="Right Arrow 22"/>
          <p:cNvSpPr/>
          <p:nvPr/>
        </p:nvSpPr>
        <p:spPr>
          <a:xfrm rot="3653930">
            <a:off x="5540453" y="4238567"/>
            <a:ext cx="2347358" cy="22251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29563" y="4339008"/>
            <a:ext cx="788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hourly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612620" y="5376391"/>
            <a:ext cx="23369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IOOS National HFR Data Server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18260" y="3854992"/>
            <a:ext cx="1032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AOOS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24737" y="4849422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hourly</a:t>
            </a:r>
          </a:p>
        </p:txBody>
      </p:sp>
      <p:sp>
        <p:nvSpPr>
          <p:cNvPr id="29" name="Right Arrow 28"/>
          <p:cNvSpPr/>
          <p:nvPr/>
        </p:nvSpPr>
        <p:spPr>
          <a:xfrm rot="14489483">
            <a:off x="5680097" y="4818082"/>
            <a:ext cx="1350833" cy="22913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daily_2014_09_28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85" t="6641" r="5731" b="8665"/>
          <a:stretch/>
        </p:blipFill>
        <p:spPr>
          <a:xfrm>
            <a:off x="209919" y="3076756"/>
            <a:ext cx="4517516" cy="327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36" y="275665"/>
            <a:ext cx="6955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How is the data used nationally?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195" y="1214467"/>
            <a:ext cx="8558753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/>
              <a:t>United States Coast Guard</a:t>
            </a:r>
          </a:p>
          <a:p>
            <a:pPr marL="1028700" lvl="1" indent="-571500">
              <a:buFont typeface="Arial"/>
              <a:buChar char="•"/>
            </a:pPr>
            <a:r>
              <a:rPr lang="en-US" sz="3600" dirty="0"/>
              <a:t>SAROPS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/>
              <a:t>National Weather Service</a:t>
            </a:r>
          </a:p>
          <a:p>
            <a:pPr marL="1028700" lvl="1" indent="-571500">
              <a:buFont typeface="Arial"/>
              <a:buChar char="•"/>
            </a:pPr>
            <a:r>
              <a:rPr lang="en-US" sz="3600" dirty="0"/>
              <a:t>Weather and Marine Forecasts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/>
              <a:t>NOAA Office of Response and Restoration</a:t>
            </a:r>
          </a:p>
          <a:p>
            <a:pPr marL="1028700" lvl="1" indent="-571500">
              <a:buFont typeface="Arial"/>
              <a:buChar char="•"/>
            </a:pPr>
            <a:r>
              <a:rPr lang="en-US" sz="3600" dirty="0"/>
              <a:t>Oil/Contaminant Spill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/>
              <a:t>National Data Buoy Center</a:t>
            </a:r>
          </a:p>
          <a:p>
            <a:pPr marL="1028700" lvl="1" indent="-571500">
              <a:buFont typeface="Arial"/>
              <a:buChar char="•"/>
            </a:pPr>
            <a:r>
              <a:rPr lang="en-US" sz="3600" dirty="0"/>
              <a:t>Provides Additional Data Access</a:t>
            </a:r>
          </a:p>
        </p:txBody>
      </p:sp>
    </p:spTree>
    <p:extLst>
      <p:ext uri="{BB962C8B-B14F-4D97-AF65-F5344CB8AC3E}">
        <p14:creationId xmlns:p14="http://schemas.microsoft.com/office/powerpoint/2010/main" val="290659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78px-Gray_alaska.sv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1216956"/>
            <a:ext cx="9144000" cy="4883366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235392" y="1163165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26215" y="1112367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90147" y="1240859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4236" y="275665"/>
            <a:ext cx="5305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Future Alaska HFR Sites?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8147" y="107849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Chukchi/Beaufort Sites</a:t>
            </a:r>
          </a:p>
          <a:p>
            <a:r>
              <a:rPr lang="en-US" dirty="0"/>
              <a:t>Wainwright, Point Barrow, Cape Simpson</a:t>
            </a:r>
          </a:p>
          <a:p>
            <a:r>
              <a:rPr lang="en-US" dirty="0"/>
              <a:t>Funded by AOOS</a:t>
            </a:r>
          </a:p>
          <a:p>
            <a:r>
              <a:rPr lang="en-US" dirty="0"/>
              <a:t>5 MHz systems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Bering Strait</a:t>
            </a:r>
          </a:p>
          <a:p>
            <a:r>
              <a:rPr lang="en-US" dirty="0">
                <a:solidFill>
                  <a:srgbClr val="FF0000"/>
                </a:solidFill>
              </a:rPr>
              <a:t>5 MHz systems</a:t>
            </a:r>
          </a:p>
        </p:txBody>
      </p:sp>
      <p:sp>
        <p:nvSpPr>
          <p:cNvPr id="2" name="Oval 1"/>
          <p:cNvSpPr/>
          <p:nvPr/>
        </p:nvSpPr>
        <p:spPr>
          <a:xfrm>
            <a:off x="3511798" y="2414706"/>
            <a:ext cx="580074" cy="58007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7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s_cover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14301"/>
            <a:ext cx="9144000" cy="5991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236" y="150225"/>
            <a:ext cx="71437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Bering Strait Coverage:  2 options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5559" y="857057"/>
            <a:ext cx="3625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both options…one grid powered site, one remotely powered</a:t>
            </a:r>
          </a:p>
        </p:txBody>
      </p:sp>
    </p:spTree>
    <p:extLst>
      <p:ext uri="{BB962C8B-B14F-4D97-AF65-F5344CB8AC3E}">
        <p14:creationId xmlns:p14="http://schemas.microsoft.com/office/powerpoint/2010/main" val="1310734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36" y="275665"/>
            <a:ext cx="5378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Bering Strait data usage?</a:t>
            </a:r>
          </a:p>
          <a:p>
            <a:r>
              <a:rPr lang="en-US" sz="4000" dirty="0"/>
              <a:t>	Search and Rescue</a:t>
            </a:r>
          </a:p>
        </p:txBody>
      </p:sp>
      <p:pic>
        <p:nvPicPr>
          <p:cNvPr id="4" name="Picture 3" descr="Screen Shot 2018-05-10 at 4.01.18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636" y="1677504"/>
            <a:ext cx="6760995" cy="483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2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36" y="275665"/>
            <a:ext cx="60108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Bering Strait data usage?</a:t>
            </a:r>
          </a:p>
          <a:p>
            <a:r>
              <a:rPr lang="en-US" sz="4000" dirty="0"/>
              <a:t>	Marine Traffic/Navigation</a:t>
            </a:r>
          </a:p>
        </p:txBody>
      </p:sp>
      <p:pic>
        <p:nvPicPr>
          <p:cNvPr id="3" name="Picture 2" descr="bering-sea-vessel-traffi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753" y="1599104"/>
            <a:ext cx="5276417" cy="52038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45204" y="532365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From:</a:t>
            </a:r>
          </a:p>
          <a:p>
            <a:r>
              <a:rPr lang="en-US" dirty="0"/>
              <a:t>Bering Sea Vessel Risk</a:t>
            </a:r>
          </a:p>
          <a:p>
            <a:r>
              <a:rPr lang="en-US" dirty="0"/>
              <a:t>Analysis,</a:t>
            </a:r>
          </a:p>
          <a:p>
            <a:r>
              <a:rPr lang="en-US" dirty="0"/>
              <a:t>Ocean Conservancy,</a:t>
            </a:r>
          </a:p>
          <a:p>
            <a:r>
              <a:rPr lang="en-US" dirty="0"/>
              <a:t>December 2016</a:t>
            </a:r>
          </a:p>
        </p:txBody>
      </p:sp>
    </p:spTree>
    <p:extLst>
      <p:ext uri="{BB962C8B-B14F-4D97-AF65-F5344CB8AC3E}">
        <p14:creationId xmlns:p14="http://schemas.microsoft.com/office/powerpoint/2010/main" val="2608075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36" y="275665"/>
            <a:ext cx="5378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Bering Strait data usage?</a:t>
            </a:r>
          </a:p>
          <a:p>
            <a:r>
              <a:rPr lang="en-US" sz="4000" dirty="0"/>
              <a:t>	Oil/Contaminant Spill</a:t>
            </a:r>
          </a:p>
        </p:txBody>
      </p:sp>
      <p:pic>
        <p:nvPicPr>
          <p:cNvPr id="4" name="Picture 3" descr="Screen Shot 2018-05-10 at 9.55.01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906" y="1593118"/>
            <a:ext cx="5410145" cy="528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90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36" y="275665"/>
            <a:ext cx="5378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Bering Strait data usage?</a:t>
            </a:r>
          </a:p>
          <a:p>
            <a:r>
              <a:rPr lang="en-US" sz="4000" dirty="0"/>
              <a:t>	Harmful Algal Blooms</a:t>
            </a:r>
          </a:p>
        </p:txBody>
      </p:sp>
      <p:pic>
        <p:nvPicPr>
          <p:cNvPr id="3" name="Picture 2" descr="Screen Shot 2018-05-10 at 4.10.40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39" y="1646933"/>
            <a:ext cx="7529200" cy="49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89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36" y="275665"/>
            <a:ext cx="68221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Bering Strait data usage?</a:t>
            </a:r>
          </a:p>
          <a:p>
            <a:r>
              <a:rPr lang="en-US" sz="4000" dirty="0"/>
              <a:t>	Compliment Local Knowledge</a:t>
            </a:r>
          </a:p>
        </p:txBody>
      </p:sp>
      <p:pic>
        <p:nvPicPr>
          <p:cNvPr id="3" name="Picture 2" descr="Screen Shot 2018-05-10 at 4.12.48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5647" y="1599104"/>
            <a:ext cx="3265582" cy="50391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0073" y="2289267"/>
            <a:ext cx="370744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err="1"/>
              <a:t>Kawerak</a:t>
            </a:r>
            <a:r>
              <a:rPr lang="en-US" sz="2800" dirty="0"/>
              <a:t> Publication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Compilation and Mapping of Village Expert Knowledge on Regional Ocean Circulation</a:t>
            </a:r>
          </a:p>
        </p:txBody>
      </p:sp>
    </p:spTree>
    <p:extLst>
      <p:ext uri="{BB962C8B-B14F-4D97-AF65-F5344CB8AC3E}">
        <p14:creationId xmlns:p14="http://schemas.microsoft.com/office/powerpoint/2010/main" val="232517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36" y="275665"/>
            <a:ext cx="4806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High-Frequency Radar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294" y="1016002"/>
            <a:ext cx="76482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Measures surface currents in real-time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Need two field sites minimum because each site</a:t>
            </a:r>
          </a:p>
          <a:p>
            <a:r>
              <a:rPr lang="en-US" sz="2800" dirty="0"/>
              <a:t>      measures currents in only one-dimension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Coverage area depends on frequency</a:t>
            </a:r>
          </a:p>
        </p:txBody>
      </p:sp>
      <p:cxnSp>
        <p:nvCxnSpPr>
          <p:cNvPr id="5" name="Curved Connector 4"/>
          <p:cNvCxnSpPr/>
          <p:nvPr/>
        </p:nvCxnSpPr>
        <p:spPr>
          <a:xfrm flipV="1">
            <a:off x="597654" y="3107765"/>
            <a:ext cx="7500470" cy="702235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7176" y="3526118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11517" y="3544048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02865" y="3529108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62837" y="3499225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57178" y="3517155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48526" y="3502215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6880" y="3502213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71457" y="3475320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62805" y="3460380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37718" y="3430497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87236" y="3388663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78584" y="3343841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15223" y="3058982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49800" y="3002207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41148" y="2987267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01120" y="2957384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95461" y="2930491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86809" y="2915551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75163" y="2915549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99386" y="2903597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90734" y="2888657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65647" y="2858774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59988" y="2861763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51336" y="2816941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26646" y="3241264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91105" y="3094843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461836" y="3544048"/>
            <a:ext cx="298823" cy="298823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33329" y="3194429"/>
            <a:ext cx="298823" cy="298823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8574890">
            <a:off x="3120567" y="404284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8574890">
            <a:off x="3335130" y="402249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8574890">
            <a:off x="3549693" y="400214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8574890">
            <a:off x="3764256" y="398179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8574890">
            <a:off x="3978819" y="396143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8574890">
            <a:off x="4193382" y="394108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18574890">
            <a:off x="4407945" y="392073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18574890">
            <a:off x="4622508" y="390038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18574890">
            <a:off x="4837071" y="388003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18574890">
            <a:off x="5051634" y="385967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18574890">
            <a:off x="5266197" y="383932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18574890">
            <a:off x="5480760" y="381897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18574890">
            <a:off x="4813804" y="500884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18574890">
            <a:off x="5028368" y="498849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18574890">
            <a:off x="4046962" y="373490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18574890">
            <a:off x="4261525" y="371455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18574890">
            <a:off x="4476088" y="369419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18574890">
            <a:off x="4690651" y="367384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18574890">
            <a:off x="4905214" y="365349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18574890">
            <a:off x="5119777" y="363314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18574890">
            <a:off x="5334340" y="361279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18574890">
            <a:off x="4786912" y="477277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rot="18574890">
            <a:off x="5001476" y="475242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rot="18574890">
            <a:off x="3131398" y="427689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rot="18574890">
            <a:off x="3345961" y="425654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rot="18574890">
            <a:off x="3560524" y="423619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rot="18574890">
            <a:off x="3775087" y="421584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18574890">
            <a:off x="3989650" y="419549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18574890">
            <a:off x="4204213" y="417513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rot="18574890">
            <a:off x="4418777" y="415478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18574890">
            <a:off x="4628488" y="411553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18574890">
            <a:off x="4843051" y="409518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rot="18574890">
            <a:off x="5057614" y="407483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rot="18574890">
            <a:off x="5272177" y="405448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18574890">
            <a:off x="5486740" y="403412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 rot="18574890">
            <a:off x="5238132" y="497000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 rot="18574890">
            <a:off x="5213640" y="475541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rot="18574890">
            <a:off x="3272967" y="446418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rot="18574890">
            <a:off x="3487530" y="444383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rot="18574890">
            <a:off x="3702093" y="442348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rot="18574890">
            <a:off x="3916656" y="440312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 rot="18574890">
            <a:off x="4131219" y="438277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 rot="18574890">
            <a:off x="4345782" y="436242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rot="18574890">
            <a:off x="4560345" y="434207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18574890">
            <a:off x="4774908" y="432172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18574890">
            <a:off x="4989471" y="430136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rot="18574890">
            <a:off x="5204034" y="428101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 rot="18574890">
            <a:off x="5418597" y="426066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 rot="18574890">
            <a:off x="4139060" y="486783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 rot="18574890">
            <a:off x="4353623" y="484748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rot="18574890">
            <a:off x="4568187" y="482713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 rot="18574890">
            <a:off x="3642382" y="490741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 rot="18574890">
            <a:off x="3498361" y="467788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 rot="18574890">
            <a:off x="3712924" y="465753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 rot="18574890">
            <a:off x="3927487" y="463718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rot="18574890">
            <a:off x="4142050" y="461682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rot="18574890">
            <a:off x="4356613" y="459647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18574890">
            <a:off x="4571177" y="457612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 rot="18574890">
            <a:off x="4780888" y="453687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 rot="18574890">
            <a:off x="4995451" y="451652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 rot="18574890">
            <a:off x="5210014" y="449617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 rot="18574890">
            <a:off x="5424577" y="447581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 rot="18574890">
            <a:off x="4145040" y="508298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 rot="18574890">
            <a:off x="4359603" y="506263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 rot="18574890">
            <a:off x="4574167" y="504228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 rot="18574890">
            <a:off x="3902994" y="487082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 rot="18574890">
            <a:off x="3908974" y="508597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 rot="18574890">
            <a:off x="4921381" y="520606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 rot="18574890">
            <a:off x="4252617" y="528021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 rot="18574890">
            <a:off x="4467180" y="525986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 rot="18574890">
            <a:off x="4681744" y="523950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 rot="18574890">
            <a:off x="4760020" y="543317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 rot="18574890">
            <a:off x="4520383" y="546661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 rot="18574890">
            <a:off x="3228144" y="404583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 rot="18574890">
            <a:off x="3442707" y="402548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 rot="18574890">
            <a:off x="3657270" y="400513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 rot="18574890">
            <a:off x="3871833" y="398478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 rot="18574890">
            <a:off x="4086396" y="396442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 rot="18574890">
            <a:off x="4300959" y="394407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rot="18574890">
            <a:off x="4515522" y="392372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 rot="18574890">
            <a:off x="4730085" y="390337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 rot="18574890">
            <a:off x="4944648" y="388302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 rot="18574890">
            <a:off x="5159211" y="386266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 rot="18574890">
            <a:off x="5373774" y="384231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 rot="18574890">
            <a:off x="5588337" y="382196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rot="18574890">
            <a:off x="4921381" y="501183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 rot="18574890">
            <a:off x="5135945" y="499148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 rot="18574890">
            <a:off x="4154539" y="373789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 rot="18574890">
            <a:off x="4369102" y="371754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 rot="18574890">
            <a:off x="4583665" y="369718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 rot="18574890">
            <a:off x="4798228" y="367683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 rot="18574890">
            <a:off x="5012791" y="365648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 rot="18574890">
            <a:off x="5227354" y="363613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rot="18574890">
            <a:off x="5441917" y="361578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 rot="18574890">
            <a:off x="4894489" y="477576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 rot="18574890">
            <a:off x="5109053" y="475541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rot="18574890">
            <a:off x="3238975" y="427988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rot="18574890">
            <a:off x="3453538" y="425953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 rot="18574890">
            <a:off x="3668101" y="423918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rot="18574890">
            <a:off x="3882664" y="421883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 rot="18574890">
            <a:off x="4097227" y="419848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 rot="18574890">
            <a:off x="4311790" y="417812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 rot="18574890">
            <a:off x="4526354" y="415777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 rot="18574890">
            <a:off x="4736065" y="411852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 rot="18574890">
            <a:off x="4950628" y="409817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 rot="18574890">
            <a:off x="5165191" y="407782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 rot="18574890">
            <a:off x="5379754" y="405747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 rot="18574890">
            <a:off x="5594317" y="403711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 rot="18574890">
            <a:off x="5345709" y="497299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 rot="18574890">
            <a:off x="5321217" y="475840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 rot="18574890">
            <a:off x="3380544" y="446717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 rot="18574890">
            <a:off x="3595107" y="444682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 rot="18574890">
            <a:off x="3809670" y="442647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 rot="18574890">
            <a:off x="4024233" y="440611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 rot="18574890">
            <a:off x="4238796" y="438576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 rot="18574890">
            <a:off x="4453359" y="436541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 rot="18574890">
            <a:off x="4667922" y="434506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 rot="18574890">
            <a:off x="4882485" y="432471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 rot="18574890">
            <a:off x="5097048" y="430435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 rot="18574890">
            <a:off x="5311611" y="428400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 rot="18574890">
            <a:off x="5526174" y="426365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 rot="18574890">
            <a:off x="4246637" y="487082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 rot="18574890">
            <a:off x="4461200" y="485047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 rot="18574890">
            <a:off x="4675764" y="483012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 rot="18574890">
            <a:off x="3749959" y="491040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 rot="18574890">
            <a:off x="3605938" y="468087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 rot="18574890">
            <a:off x="3820501" y="466052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 rot="18574890">
            <a:off x="4035064" y="464017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 rot="18574890">
            <a:off x="4249627" y="461981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 rot="18574890">
            <a:off x="4464190" y="459946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 rot="18574890">
            <a:off x="4678754" y="457911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 rot="18574890">
            <a:off x="4888465" y="453986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 rot="18574890">
            <a:off x="5103028" y="451951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 rot="18574890">
            <a:off x="5317591" y="449916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 rot="18574890">
            <a:off x="5532154" y="447880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 rot="18574890">
            <a:off x="4252617" y="508597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 rot="18574890">
            <a:off x="4467180" y="506562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 rot="18574890">
            <a:off x="4681744" y="504527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 rot="18574890">
            <a:off x="4010571" y="487381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 rot="18574890">
            <a:off x="4016551" y="508896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 rot="18574890">
            <a:off x="5028958" y="520905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 rot="18574890">
            <a:off x="4360194" y="528320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 rot="18574890">
            <a:off x="4574757" y="526285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 rot="18574890">
            <a:off x="4789321" y="524249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 rot="18574890">
            <a:off x="4867597" y="543616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 rot="18574890">
            <a:off x="4627960" y="546960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TextBox 184"/>
          <p:cNvSpPr txBox="1"/>
          <p:nvPr/>
        </p:nvSpPr>
        <p:spPr>
          <a:xfrm>
            <a:off x="344706" y="4591466"/>
            <a:ext cx="28712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25 MHz</a:t>
            </a:r>
          </a:p>
          <a:p>
            <a:r>
              <a:rPr lang="en-US" sz="2400" dirty="0"/>
              <a:t>15 km site separation</a:t>
            </a:r>
          </a:p>
          <a:p>
            <a:r>
              <a:rPr lang="en-US" sz="2400" dirty="0"/>
              <a:t>500 m resolution</a:t>
            </a:r>
          </a:p>
          <a:p>
            <a:r>
              <a:rPr lang="en-US" sz="2400" dirty="0"/>
              <a:t>20 km offshore</a:t>
            </a:r>
          </a:p>
        </p:txBody>
      </p:sp>
      <p:sp>
        <p:nvSpPr>
          <p:cNvPr id="186" name="Rectangle 185"/>
          <p:cNvSpPr/>
          <p:nvPr/>
        </p:nvSpPr>
        <p:spPr>
          <a:xfrm>
            <a:off x="6379969" y="6351512"/>
            <a:ext cx="2729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(Not drawn to scale)</a:t>
            </a:r>
          </a:p>
        </p:txBody>
      </p:sp>
    </p:spTree>
    <p:extLst>
      <p:ext uri="{BB962C8B-B14F-4D97-AF65-F5344CB8AC3E}">
        <p14:creationId xmlns:p14="http://schemas.microsoft.com/office/powerpoint/2010/main" val="3711230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36" y="275665"/>
            <a:ext cx="68221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Bering Strait data usage?</a:t>
            </a:r>
          </a:p>
          <a:p>
            <a:r>
              <a:rPr lang="en-US" sz="4000" dirty="0"/>
              <a:t>	Compliment Local Knowledge</a:t>
            </a:r>
          </a:p>
        </p:txBody>
      </p:sp>
      <p:pic>
        <p:nvPicPr>
          <p:cNvPr id="4" name="Picture 3" descr="Screen Shot 2018-05-10 at 4.14.12 P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73" y="1599104"/>
            <a:ext cx="7983852" cy="514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61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36" y="275665"/>
            <a:ext cx="74150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Bering Strait data usage?</a:t>
            </a:r>
          </a:p>
          <a:p>
            <a:r>
              <a:rPr lang="en-US" sz="4000" dirty="0"/>
              <a:t>	National Park Service – Scientific</a:t>
            </a:r>
          </a:p>
        </p:txBody>
      </p:sp>
      <p:pic>
        <p:nvPicPr>
          <p:cNvPr id="3" name="Picture 2" descr="Screen Shot 2018-05-10 at 4.16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032" y="1661825"/>
            <a:ext cx="6072412" cy="50502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22" y="2069746"/>
            <a:ext cx="21791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Connection between lagoons in the Bering Land Bridge National Preserve and offshore waters</a:t>
            </a:r>
          </a:p>
        </p:txBody>
      </p:sp>
    </p:spTree>
    <p:extLst>
      <p:ext uri="{BB962C8B-B14F-4D97-AF65-F5344CB8AC3E}">
        <p14:creationId xmlns:p14="http://schemas.microsoft.com/office/powerpoint/2010/main" val="3712210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3965" y="1122381"/>
            <a:ext cx="60070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Thank you for your time!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Any questions?  Discussion?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Rachel Potter</a:t>
            </a:r>
          </a:p>
          <a:p>
            <a:pPr algn="ctr"/>
            <a:r>
              <a:rPr lang="en-US" sz="4000" dirty="0" err="1"/>
              <a:t>rapotter@alaska.edu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04488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36" y="275665"/>
            <a:ext cx="4806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High-Frequency Radar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294" y="1016002"/>
            <a:ext cx="76482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Measures surface currents in real-time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Need two field sites minimum because each site</a:t>
            </a:r>
          </a:p>
          <a:p>
            <a:r>
              <a:rPr lang="en-US" sz="2800" dirty="0"/>
              <a:t>      measures currents in only one-dimension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Coverage area depends on frequency</a:t>
            </a:r>
          </a:p>
        </p:txBody>
      </p:sp>
      <p:cxnSp>
        <p:nvCxnSpPr>
          <p:cNvPr id="5" name="Curved Connector 4"/>
          <p:cNvCxnSpPr/>
          <p:nvPr/>
        </p:nvCxnSpPr>
        <p:spPr>
          <a:xfrm flipV="1">
            <a:off x="597654" y="3107765"/>
            <a:ext cx="7500470" cy="702235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7176" y="3526118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11517" y="3544048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02865" y="3529108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62837" y="3499225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57178" y="3517155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48526" y="3502215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6880" y="3502213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71457" y="3475320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62805" y="3460380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37718" y="3430497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87236" y="3388663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78584" y="3343841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15223" y="3058982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49800" y="3002207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41148" y="2987267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01120" y="2957384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95461" y="2930491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86809" y="2915551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75163" y="2915549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99386" y="2903597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90734" y="2888657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65647" y="2858774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59988" y="2861763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51336" y="2816941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26646" y="3241264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91105" y="3094843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888100" y="3556000"/>
            <a:ext cx="298823" cy="298823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737399" y="3059959"/>
            <a:ext cx="298823" cy="298823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8574890">
            <a:off x="3120567" y="404284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18574890">
            <a:off x="3335130" y="402249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8574890">
            <a:off x="3549693" y="400214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 rot="18574890">
            <a:off x="3764256" y="398179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8574890">
            <a:off x="3978819" y="396143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18574890">
            <a:off x="4193382" y="394108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18574890">
            <a:off x="4407945" y="392073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 rot="18574890">
            <a:off x="4622508" y="390038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18574890">
            <a:off x="4837071" y="388003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 rot="18574890">
            <a:off x="5051634" y="385967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18574890">
            <a:off x="5266197" y="383932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rot="18574890">
            <a:off x="5480760" y="381897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rot="18574890">
            <a:off x="4813804" y="500884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18574890">
            <a:off x="5028368" y="498849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rot="18574890">
            <a:off x="4046962" y="373490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18574890">
            <a:off x="4261525" y="371455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18574890">
            <a:off x="4476088" y="369419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18574890">
            <a:off x="4690651" y="367384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 rot="18574890">
            <a:off x="4905214" y="365349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18574890">
            <a:off x="5119777" y="363314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18574890">
            <a:off x="5334340" y="361279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18574890">
            <a:off x="4786912" y="477277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rot="18574890">
            <a:off x="5001476" y="475242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rot="18574890">
            <a:off x="3131398" y="427689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rot="18574890">
            <a:off x="3345961" y="425654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rot="18574890">
            <a:off x="3560524" y="423619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rot="18574890">
            <a:off x="3775087" y="421584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18574890">
            <a:off x="3989650" y="419549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18574890">
            <a:off x="4204213" y="417513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 rot="18574890">
            <a:off x="4418777" y="415478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18574890">
            <a:off x="4628488" y="411553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 rot="18574890">
            <a:off x="4843051" y="409518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rot="18574890">
            <a:off x="5057614" y="407483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 rot="18574890">
            <a:off x="5272177" y="405448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18574890">
            <a:off x="5486740" y="403412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 rot="18574890">
            <a:off x="5238132" y="497000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 rot="18574890">
            <a:off x="5213640" y="475541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rot="18574890">
            <a:off x="3272967" y="446418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rot="18574890">
            <a:off x="3487530" y="444383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rot="18574890">
            <a:off x="3702093" y="442348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 rot="18574890">
            <a:off x="3916656" y="440312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 rot="18574890">
            <a:off x="4131219" y="438277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 rot="18574890">
            <a:off x="4345782" y="436242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rot="18574890">
            <a:off x="4560345" y="434207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18574890">
            <a:off x="4774908" y="432172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18574890">
            <a:off x="4989471" y="430136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rot="18574890">
            <a:off x="5204034" y="428101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 rot="18574890">
            <a:off x="5418597" y="426066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 rot="18574890">
            <a:off x="4139060" y="486783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 rot="18574890">
            <a:off x="4353623" y="484748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 rot="18574890">
            <a:off x="4568187" y="482713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 rot="18574890">
            <a:off x="3642382" y="490741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rot="18574890">
            <a:off x="3498361" y="467788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 rot="18574890">
            <a:off x="3712924" y="465753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 rot="18574890">
            <a:off x="3927487" y="463718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 rot="18574890">
            <a:off x="4142050" y="461682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 rot="18574890">
            <a:off x="4356613" y="459647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 rot="18574890">
            <a:off x="4571177" y="457612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rot="18574890">
            <a:off x="4780888" y="453687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 rot="18574890">
            <a:off x="4995451" y="451652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18574890">
            <a:off x="5210014" y="449617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 rot="18574890">
            <a:off x="5424577" y="447581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 rot="18574890">
            <a:off x="4145040" y="508298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 rot="18574890">
            <a:off x="4359603" y="506263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 rot="18574890">
            <a:off x="4574167" y="504228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 rot="18574890">
            <a:off x="3902994" y="487082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 rot="18574890">
            <a:off x="3908974" y="508597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 rot="18574890">
            <a:off x="4921381" y="520606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 rot="18574890">
            <a:off x="4252617" y="528021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 rot="18574890">
            <a:off x="4467180" y="525986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 rot="18574890">
            <a:off x="4681744" y="523950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 rot="18574890">
            <a:off x="4760020" y="543317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 rot="18574890">
            <a:off x="4520383" y="546661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 rot="18574890">
            <a:off x="5545278" y="360213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rot="18574890">
            <a:off x="2496035" y="410560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 rot="18574890">
            <a:off x="2710598" y="408524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 rot="18574890">
            <a:off x="2925161" y="406489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 rot="18574890">
            <a:off x="5708350" y="380678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 rot="18574890">
            <a:off x="5922913" y="378642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 rot="18574890">
            <a:off x="6137476" y="376607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rot="18574890">
            <a:off x="3825784" y="555487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 rot="18574890">
            <a:off x="4040347" y="553452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 rot="18574890">
            <a:off x="4254910" y="551417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 rot="18574890">
            <a:off x="3556846" y="536064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 rot="18574890">
            <a:off x="3771409" y="534029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 rot="18574890">
            <a:off x="3985972" y="531994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 rot="18574890">
            <a:off x="5693409" y="403089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 rot="18574890">
            <a:off x="5907972" y="401054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rot="18574890">
            <a:off x="6122535" y="399019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 rot="18574890">
            <a:off x="2496035" y="435959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 rot="18574890">
            <a:off x="2710598" y="433924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rot="18574890">
            <a:off x="2925161" y="431889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rot="18574890">
            <a:off x="3290898" y="518434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 rot="18574890">
            <a:off x="3505461" y="516399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rot="18574890">
            <a:off x="3720024" y="514363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 rot="18574890">
            <a:off x="2440487" y="457047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 rot="18574890">
            <a:off x="2655050" y="455011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 rot="18574890">
            <a:off x="2869613" y="452976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 rot="18574890">
            <a:off x="3084176" y="450941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 rot="18574890">
            <a:off x="2662891" y="503517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 rot="18574890">
            <a:off x="2877454" y="501482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 rot="18574890">
            <a:off x="3092018" y="499447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 rot="18574890">
            <a:off x="3286788" y="562756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 rot="18574890">
            <a:off x="3292177" y="475557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 rot="18574890">
            <a:off x="3327448" y="540757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 rot="18574890">
            <a:off x="2451318" y="480452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 rot="18574890">
            <a:off x="2665881" y="478416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 rot="18574890">
            <a:off x="2880444" y="476381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 rot="18574890">
            <a:off x="3095008" y="474346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 rot="18574890">
            <a:off x="5851304" y="427916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 rot="18574890">
            <a:off x="2883434" y="522997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 rot="18574890">
            <a:off x="3097998" y="520962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 rot="18574890">
            <a:off x="5639140" y="429111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 rot="18574890">
            <a:off x="5645120" y="450627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 rot="18574890">
            <a:off x="5884176" y="450627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 rot="18574890">
            <a:off x="2991011" y="542720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 rot="18574890">
            <a:off x="5449715" y="473749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 rot="18574890">
            <a:off x="3544895" y="558775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 rot="18574890">
            <a:off x="5477673" y="496975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 rot="18574890">
            <a:off x="5139050" y="521778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 rot="18574890">
            <a:off x="3261016" y="499011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 rot="18574890">
            <a:off x="3475579" y="496975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 rot="18574890">
            <a:off x="5662354" y="474023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 rot="18574890">
            <a:off x="4687724" y="566383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 rot="18574890">
            <a:off x="3993125" y="575210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 rot="18574890">
            <a:off x="4207688" y="573174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 rot="18574890">
            <a:off x="4422251" y="571139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 rot="18574890">
            <a:off x="3454129" y="582479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 rot="18574890">
            <a:off x="3712236" y="578497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 rot="18574890">
            <a:off x="4972184" y="545110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 rot="18574890">
            <a:off x="4914829" y="568176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 rot="18574890">
            <a:off x="3951292" y="597920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 rot="18574890">
            <a:off x="4165855" y="595885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 rot="18574890">
            <a:off x="4380418" y="593850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 rot="18574890">
            <a:off x="3670403" y="601207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 rot="18574890">
            <a:off x="5351214" y="522077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 rot="18574890">
            <a:off x="5184348" y="545409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 rot="18574890">
            <a:off x="5126993" y="568475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 rot="18574890">
            <a:off x="4630950" y="590588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 rot="18574890">
            <a:off x="4858055" y="590887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 rot="18574890">
            <a:off x="3939341" y="620631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 rot="18574890">
            <a:off x="4153904" y="618595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 rot="18574890">
            <a:off x="4368467" y="616560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 rot="18574890">
            <a:off x="4618999" y="613298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TextBox 187"/>
          <p:cNvSpPr txBox="1"/>
          <p:nvPr/>
        </p:nvSpPr>
        <p:spPr>
          <a:xfrm>
            <a:off x="344706" y="4591466"/>
            <a:ext cx="28712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12 MHz</a:t>
            </a:r>
          </a:p>
          <a:p>
            <a:r>
              <a:rPr lang="en-US" sz="2400" dirty="0"/>
              <a:t>30 km site separation</a:t>
            </a:r>
          </a:p>
          <a:p>
            <a:r>
              <a:rPr lang="en-US" sz="2400" dirty="0"/>
              <a:t>1 km resolution</a:t>
            </a:r>
          </a:p>
          <a:p>
            <a:r>
              <a:rPr lang="en-US" sz="2400" dirty="0"/>
              <a:t>50 km offshore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6379969" y="6351512"/>
            <a:ext cx="2729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(Not drawn to scale)</a:t>
            </a:r>
          </a:p>
        </p:txBody>
      </p:sp>
    </p:spTree>
    <p:extLst>
      <p:ext uri="{BB962C8B-B14F-4D97-AF65-F5344CB8AC3E}">
        <p14:creationId xmlns:p14="http://schemas.microsoft.com/office/powerpoint/2010/main" val="371123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36" y="275665"/>
            <a:ext cx="4806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High-Frequency Radar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294" y="1016002"/>
            <a:ext cx="76482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Measures surface currents in real-time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Need two field sites minimum because each site</a:t>
            </a:r>
          </a:p>
          <a:p>
            <a:r>
              <a:rPr lang="en-US" sz="2800" dirty="0"/>
              <a:t>      measures currents in only one-dimension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Coverage area depends on frequency</a:t>
            </a:r>
          </a:p>
        </p:txBody>
      </p:sp>
      <p:cxnSp>
        <p:nvCxnSpPr>
          <p:cNvPr id="5" name="Curved Connector 4"/>
          <p:cNvCxnSpPr/>
          <p:nvPr/>
        </p:nvCxnSpPr>
        <p:spPr>
          <a:xfrm flipV="1">
            <a:off x="597654" y="3107765"/>
            <a:ext cx="7500470" cy="702235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7176" y="3526118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11517" y="3544048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302865" y="3529108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62837" y="3499225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57178" y="3517155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48526" y="3502215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6880" y="3502213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71457" y="3475320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62805" y="3460380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37718" y="3430497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87236" y="3388663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78584" y="3343841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15223" y="3058982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49800" y="3002207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41148" y="2987267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01120" y="2957384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95461" y="2930491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886809" y="2915551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175163" y="2915549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99386" y="2903597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90734" y="2888657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65647" y="2858774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359988" y="2861763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51336" y="2816941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026646" y="3241264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91105" y="3094843"/>
            <a:ext cx="224118" cy="1792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302865" y="3705412"/>
            <a:ext cx="298823" cy="298823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434694" y="3002207"/>
            <a:ext cx="298823" cy="298823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8574890">
            <a:off x="3120567" y="404284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18574890">
            <a:off x="3549693" y="400214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18574890">
            <a:off x="3978819" y="396143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 rot="18574890">
            <a:off x="4407945" y="392073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 rot="18574890">
            <a:off x="4837071" y="388003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rot="18574890">
            <a:off x="5266197" y="383932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rot="18574890">
            <a:off x="5028368" y="498849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rot="18574890">
            <a:off x="4261525" y="371455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 rot="18574890">
            <a:off x="4690651" y="367384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18574890">
            <a:off x="5119777" y="363314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 rot="18574890">
            <a:off x="4786912" y="477277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rot="18574890">
            <a:off x="3345961" y="425654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rot="18574890">
            <a:off x="3775087" y="421584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 rot="18574890">
            <a:off x="4204213" y="417513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18574890">
            <a:off x="4628488" y="411553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 rot="18574890">
            <a:off x="5057614" y="407483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 rot="18574890">
            <a:off x="5486740" y="403412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 rot="18574890">
            <a:off x="5213640" y="475541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rot="18574890">
            <a:off x="3272967" y="446418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rot="18574890">
            <a:off x="3702093" y="442348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 rot="18574890">
            <a:off x="4131219" y="438277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rot="18574890">
            <a:off x="4560345" y="434207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18574890">
            <a:off x="4989471" y="430136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 rot="18574890">
            <a:off x="5418597" y="426066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 rot="18574890">
            <a:off x="4353623" y="484748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 rot="18574890">
            <a:off x="3498361" y="467788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 rot="18574890">
            <a:off x="3927487" y="463718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 rot="18574890">
            <a:off x="4356613" y="459647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 rot="18574890">
            <a:off x="4780888" y="453687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 rot="18574890">
            <a:off x="5210014" y="449617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 rot="18574890">
            <a:off x="4145040" y="508298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 rot="18574890">
            <a:off x="4574167" y="504228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 rot="18574890">
            <a:off x="3902994" y="487082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 rot="18574890">
            <a:off x="4921381" y="520606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 rot="18574890">
            <a:off x="4467180" y="525986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 rot="18574890">
            <a:off x="4760020" y="543317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 rot="18574890">
            <a:off x="5545278" y="360213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 rot="18574890">
            <a:off x="673233" y="449406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 rot="18574890">
            <a:off x="1102359" y="445336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 rot="18574890">
            <a:off x="1531485" y="441265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 rot="18574890">
            <a:off x="1960611" y="437195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 rot="18574890">
            <a:off x="2389737" y="433125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 rot="18574890">
            <a:off x="2818863" y="429054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 rot="18574890">
            <a:off x="2581034" y="543971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 rot="18574890">
            <a:off x="1814191" y="416577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 rot="18574890">
            <a:off x="2243317" y="412506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rot="18574890">
            <a:off x="2672443" y="408436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 rot="18574890">
            <a:off x="2339578" y="522399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 rot="18574890">
            <a:off x="898627" y="470776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 rot="18574890">
            <a:off x="1327753" y="466706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 rot="18574890">
            <a:off x="1756879" y="462635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 rot="18574890">
            <a:off x="2181154" y="456675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 rot="18574890">
            <a:off x="2610280" y="452605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 rot="18574890">
            <a:off x="2964701" y="448534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 rot="18574890">
            <a:off x="2766306" y="520663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 rot="18574890">
            <a:off x="825633" y="491540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 rot="18574890">
            <a:off x="1254759" y="487470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 rot="18574890">
            <a:off x="1683885" y="483399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 rot="18574890">
            <a:off x="2113011" y="479329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 rot="18574890">
            <a:off x="2542137" y="475258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rot="18574890">
            <a:off x="2971263" y="471188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 rot="18574890">
            <a:off x="1906289" y="529870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 rot="18574890">
            <a:off x="1051027" y="512910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 rot="18574890">
            <a:off x="1480153" y="508840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rot="18574890">
            <a:off x="1909279" y="504769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 rot="18574890">
            <a:off x="2333554" y="498809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 rot="18574890">
            <a:off x="2762680" y="494739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 rot="18574890">
            <a:off x="2126833" y="549350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 rot="18574890">
            <a:off x="1455660" y="532204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 rot="18574890">
            <a:off x="2474047" y="565728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 rot="18574890">
            <a:off x="2019846" y="571108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 rot="18574890">
            <a:off x="2312686" y="588439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 rot="7774890">
            <a:off x="3056410" y="539110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 rot="7774890">
            <a:off x="3297866" y="560681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 rot="7774890">
            <a:off x="2871138" y="562417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 rot="7774890">
            <a:off x="3731155" y="553210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 rot="7774890">
            <a:off x="4586417" y="570170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 rot="7774890">
            <a:off x="4157291" y="574241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 rot="7774890">
            <a:off x="3728165" y="578311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 rot="7774890">
            <a:off x="3303890" y="584271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 rot="7774890">
            <a:off x="2874764" y="588342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 rot="7774890">
            <a:off x="3939738" y="529660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 rot="7774890">
            <a:off x="3510611" y="533730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 rot="7774890">
            <a:off x="4181784" y="550876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 rot="7774890">
            <a:off x="3163397" y="517352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 rot="7774890">
            <a:off x="3617598" y="511973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 rot="7774890">
            <a:off x="3324758" y="494642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 rot="18574890">
            <a:off x="6024563" y="381913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 rot="18574890">
            <a:off x="6453689" y="377843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 rot="18574890">
            <a:off x="6882815" y="373773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 rot="18574890">
            <a:off x="6644986" y="488689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 rot="18574890">
            <a:off x="5878143" y="361295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 rot="18574890">
            <a:off x="6307269" y="357225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 rot="18574890">
            <a:off x="6736395" y="353154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 rot="18574890">
            <a:off x="6403530" y="467118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 rot="18574890">
            <a:off x="5820831" y="407354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 rot="18574890">
            <a:off x="6245106" y="401394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 rot="18574890">
            <a:off x="6674232" y="397323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 rot="18574890">
            <a:off x="7103358" y="393253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 rot="18574890">
            <a:off x="6830258" y="465381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 rot="18574890">
            <a:off x="5747837" y="428118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 rot="18574890">
            <a:off x="6176963" y="424047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 rot="18574890">
            <a:off x="6606089" y="419977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 rot="18574890">
            <a:off x="7035215" y="415906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 rot="18574890">
            <a:off x="5970241" y="474588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 rot="18574890">
            <a:off x="5973231" y="449487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 rot="18574890">
            <a:off x="6397506" y="443527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 rot="18574890">
            <a:off x="6826632" y="439457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 rot="18574890">
            <a:off x="5761658" y="498139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 rot="18574890">
            <a:off x="6190785" y="494068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 rot="18574890">
            <a:off x="6537999" y="510447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 rot="18574890">
            <a:off x="6083798" y="515826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 rot="18574890">
            <a:off x="6376638" y="533157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 rot="18574890">
            <a:off x="7161896" y="350053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 rot="18574890">
            <a:off x="7611299" y="370260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 rot="18574890">
            <a:off x="8040425" y="366189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 rot="18574890">
            <a:off x="8469551" y="362119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 rot="18574890">
            <a:off x="8231722" y="477035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 rot="18574890">
            <a:off x="7464879" y="349641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 rot="18574890">
            <a:off x="7894005" y="345571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 rot="18574890">
            <a:off x="8323131" y="341500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 rot="18574890">
            <a:off x="7990266" y="455464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 rot="18574890">
            <a:off x="7831842" y="389740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 rot="18574890">
            <a:off x="8260968" y="385669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 rot="18574890">
            <a:off x="8690094" y="381599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 rot="18574890">
            <a:off x="8416994" y="453728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 rot="18574890">
            <a:off x="7763699" y="412393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 rot="18574890">
            <a:off x="8192825" y="408323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 rot="18574890">
            <a:off x="8621951" y="404253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 rot="18574890">
            <a:off x="7556977" y="462934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 rot="18574890">
            <a:off x="7559967" y="437834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 rot="18574890">
            <a:off x="7984242" y="431874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 rot="18574890">
            <a:off x="8413368" y="427803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 rot="18574890">
            <a:off x="7777521" y="482414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 rot="18574890">
            <a:off x="8124735" y="498793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 rot="18574890">
            <a:off x="7670534" y="504172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 rot="18574890">
            <a:off x="7963374" y="521503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 rot="18574890">
            <a:off x="8748632" y="338399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 rot="18574890">
            <a:off x="7240764" y="378029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 rot="18574890">
            <a:off x="7461307" y="397509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 rot="18574890">
            <a:off x="7393164" y="420163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 rot="18574890">
            <a:off x="7186442" y="470704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 rot="18574890">
            <a:off x="7189432" y="445603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 rot="18574890">
            <a:off x="7406986" y="490184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 rot="18574890">
            <a:off x="7299999" y="511942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 rot="18574890">
            <a:off x="6991628" y="494965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 rot="18574890">
            <a:off x="6884641" y="516723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 rot="18574890">
            <a:off x="5602115" y="459107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 rot="18574890">
            <a:off x="5495128" y="480864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 rot="18574890">
            <a:off x="5336158" y="504228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 rot="18574890">
            <a:off x="5706693" y="524846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 rot="18574890">
            <a:off x="5252492" y="530226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 rot="18574890">
            <a:off x="5599706" y="546604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 rot="18574890">
            <a:off x="5145505" y="551983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 rot="18574890">
            <a:off x="5961280" y="543915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 rot="18574890">
            <a:off x="1314039" y="559211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 rot="18574890">
            <a:off x="430711" y="568660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 rot="18574890">
            <a:off x="859838" y="564590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 rot="18574890">
            <a:off x="1207052" y="580968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 rot="18574890">
            <a:off x="752851" y="586348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 rot="18574890">
            <a:off x="1045691" y="603679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 rot="7774890">
            <a:off x="1789415" y="554350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 rot="7774890">
            <a:off x="1604143" y="577657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 rot="7774890">
            <a:off x="2036895" y="599511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 rot="7774890">
            <a:off x="1607769" y="603582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 rot="18574890">
            <a:off x="1122796" y="535604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 rot="18574890">
            <a:off x="657816" y="515172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 rot="18574890">
            <a:off x="668595" y="540983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 rot="18574890" flipH="1" flipV="1">
            <a:off x="3679478" y="642769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 rot="18574890" flipH="1" flipV="1">
            <a:off x="4354223" y="656870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 rot="18574890" flipH="1" flipV="1">
            <a:off x="4562806" y="633320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 rot="18574890" flipH="1" flipV="1">
            <a:off x="4133679" y="637390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 rot="18574890" flipH="1" flipV="1">
            <a:off x="4804852" y="654536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 rot="18574890" flipH="1" flipV="1">
            <a:off x="3786465" y="621012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 rot="18574890" flipH="1" flipV="1">
            <a:off x="4240666" y="615632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 rot="18574890" flipH="1" flipV="1">
            <a:off x="3947826" y="598301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 rot="18574890" flipH="1" flipV="1">
            <a:off x="6126812" y="597647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 rot="18574890" flipH="1" flipV="1">
            <a:off x="6368268" y="619219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 rot="18574890" flipH="1" flipV="1">
            <a:off x="5941540" y="620955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 rot="18574890" flipH="1" flipV="1">
            <a:off x="7882213" y="650078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 rot="18574890" flipH="1" flipV="1">
            <a:off x="7453087" y="654148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 rot="18574890" flipH="1" flipV="1">
            <a:off x="7023961" y="658219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 rot="18574890" flipH="1" flipV="1">
            <a:off x="6801557" y="611748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 rot="18574890" flipH="1" flipV="1">
            <a:off x="7656819" y="628708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 rot="18574890" flipH="1" flipV="1">
            <a:off x="7227693" y="632778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 rot="18574890" flipH="1" flipV="1">
            <a:off x="6798567" y="636849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 rot="18574890" flipH="1" flipV="1">
            <a:off x="6374292" y="642809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 rot="18574890" flipH="1" flipV="1">
            <a:off x="5945166" y="646879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 rot="18574890" flipH="1" flipV="1">
            <a:off x="6581013" y="592268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 rot="18574890" flipH="1" flipV="1">
            <a:off x="7252186" y="609414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 rot="18574890" flipH="1" flipV="1">
            <a:off x="6233799" y="575890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 rot="18574890" flipH="1" flipV="1">
            <a:off x="6688000" y="570510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 rot="18574890" flipH="1" flipV="1">
            <a:off x="6395160" y="553179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 rot="7774890" flipH="1" flipV="1">
            <a:off x="5651436" y="602508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 rot="7774890" flipH="1" flipV="1">
            <a:off x="5409980" y="580937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 rot="7774890" flipH="1" flipV="1">
            <a:off x="5836708" y="579201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 rot="7774890" flipH="1" flipV="1">
            <a:off x="4976691" y="588408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 rot="7774890" flipH="1" flipV="1">
            <a:off x="4979681" y="563307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 rot="7774890" flipH="1" flipV="1">
            <a:off x="5403956" y="557347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 rot="7774890" flipH="1" flipV="1">
            <a:off x="4768108" y="611958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 rot="7774890" flipH="1" flipV="1">
            <a:off x="5197235" y="607888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 rot="7774890" flipH="1" flipV="1">
            <a:off x="4526062" y="590742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 rot="7774890" flipH="1" flipV="1">
            <a:off x="5544449" y="624266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 rot="7774890" flipH="1" flipV="1">
            <a:off x="5090248" y="629645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 rot="7774890" flipH="1" flipV="1">
            <a:off x="5383088" y="646976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 rot="18574890" flipH="1" flipV="1">
            <a:off x="2062860" y="652929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 rot="18574890" flipH="1" flipV="1">
            <a:off x="2946188" y="643479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 rot="18574890" flipH="1" flipV="1">
            <a:off x="2517061" y="647550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 rot="18574890" flipH="1" flipV="1">
            <a:off x="2169847" y="631171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 rot="18574890" flipH="1" flipV="1">
            <a:off x="2624048" y="625792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 rot="18574890" flipH="1" flipV="1">
            <a:off x="2331208" y="608461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 rot="18574890" flipH="1" flipV="1">
            <a:off x="930325" y="659204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 rot="18574890" flipH="1" flipV="1">
            <a:off x="583111" y="642825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 rot="18574890" flipH="1" flipV="1">
            <a:off x="1037312" y="637446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 rot="18574890" flipH="1" flipV="1">
            <a:off x="744472" y="620115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 rot="18574890" flipH="1" flipV="1">
            <a:off x="1300860" y="651434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 rot="18574890" flipH="1" flipV="1">
            <a:off x="1407847" y="629676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 rot="18574890" flipH="1" flipV="1">
            <a:off x="1716218" y="646653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 rot="18574890" flipH="1" flipV="1">
            <a:off x="1823205" y="624895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 rot="18574890" flipH="1" flipV="1">
            <a:off x="3212718" y="660754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 rot="18574890" flipH="1" flipV="1">
            <a:off x="3371688" y="637390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 rot="18574890" flipH="1" flipV="1">
            <a:off x="3001153" y="616772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 rot="18574890" flipH="1" flipV="1">
            <a:off x="3455354" y="611392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 rot="18574890" flipH="1" flipV="1">
            <a:off x="3108140" y="595014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 rot="18574890" flipH="1" flipV="1">
            <a:off x="3562341" y="589635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 rot="18574890" flipH="1" flipV="1">
            <a:off x="2582215" y="599197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 rot="18574890" flipH="1" flipV="1">
            <a:off x="7393807" y="582407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 rot="18574890" flipH="1" flipV="1">
            <a:off x="8277135" y="572958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 rot="18574890" flipH="1" flipV="1">
            <a:off x="7848008" y="5770285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 rot="18574890" flipH="1" flipV="1">
            <a:off x="7500794" y="560650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 rot="18574890" flipH="1" flipV="1">
            <a:off x="7954995" y="555270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/>
        </p:nvSpPr>
        <p:spPr>
          <a:xfrm rot="18574890" flipH="1" flipV="1">
            <a:off x="7662155" y="5379397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 rot="7774890" flipH="1" flipV="1">
            <a:off x="6918431" y="587268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 rot="7774890" flipH="1" flipV="1">
            <a:off x="7103703" y="563961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 rot="7774890" flipH="1" flipV="1">
            <a:off x="6670951" y="542107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 rot="7774890" flipH="1" flipV="1">
            <a:off x="7100077" y="538036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 rot="18574890" flipH="1" flipV="1">
            <a:off x="7585050" y="606014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 rot="18574890" flipH="1" flipV="1">
            <a:off x="8050030" y="6264466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 rot="18574890" flipH="1" flipV="1">
            <a:off x="8039251" y="6006351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 rot="18574890" flipH="1" flipV="1">
            <a:off x="8497784" y="5577432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 rot="18574890" flipH="1" flipV="1">
            <a:off x="8272390" y="536373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 rot="18574890" flipH="1" flipV="1">
            <a:off x="8892706" y="4806228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 rot="18574890" flipH="1" flipV="1">
            <a:off x="8463579" y="4846933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 rot="18574890" flipH="1" flipV="1">
            <a:off x="8665601" y="5341114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 rot="18574890" flipH="1" flipV="1">
            <a:off x="8654822" y="5082999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 rot="18574890" flipH="1" flipV="1">
            <a:off x="8357820" y="5137920"/>
            <a:ext cx="59764" cy="597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/>
        </p:nvSpPr>
        <p:spPr>
          <a:xfrm>
            <a:off x="344706" y="4598006"/>
            <a:ext cx="2871249" cy="156809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344706" y="4591466"/>
            <a:ext cx="2871249" cy="1569660"/>
          </a:xfrm>
          <a:prstGeom prst="rect">
            <a:avLst/>
          </a:prstGeom>
          <a:solidFill>
            <a:srgbClr val="FFFFFF">
              <a:alpha val="32000"/>
            </a:srgbClr>
          </a:solidFill>
          <a:effectLst/>
        </p:spPr>
        <p:txBody>
          <a:bodyPr wrap="none" rtlCol="0">
            <a:spAutoFit/>
          </a:bodyPr>
          <a:lstStyle/>
          <a:p>
            <a:r>
              <a:rPr lang="en-US" sz="2400" b="1" dirty="0"/>
              <a:t>5 MHz</a:t>
            </a:r>
          </a:p>
          <a:p>
            <a:r>
              <a:rPr lang="en-US" sz="2400" dirty="0"/>
              <a:t>80 km site separation</a:t>
            </a:r>
          </a:p>
          <a:p>
            <a:r>
              <a:rPr lang="en-US" sz="2400" dirty="0"/>
              <a:t>6 km resolution</a:t>
            </a:r>
          </a:p>
          <a:p>
            <a:r>
              <a:rPr lang="en-US" sz="2400" dirty="0"/>
              <a:t>180 km offshore</a:t>
            </a:r>
          </a:p>
        </p:txBody>
      </p:sp>
      <p:sp>
        <p:nvSpPr>
          <p:cNvPr id="407" name="Rectangle 406"/>
          <p:cNvSpPr/>
          <p:nvPr/>
        </p:nvSpPr>
        <p:spPr>
          <a:xfrm>
            <a:off x="6379969" y="6351512"/>
            <a:ext cx="2729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(Not drawn to scale)</a:t>
            </a:r>
          </a:p>
        </p:txBody>
      </p:sp>
    </p:spTree>
    <p:extLst>
      <p:ext uri="{BB962C8B-B14F-4D97-AF65-F5344CB8AC3E}">
        <p14:creationId xmlns:p14="http://schemas.microsoft.com/office/powerpoint/2010/main" val="264722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78px-Gray_alaska.sv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1216956"/>
            <a:ext cx="9144000" cy="488336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86403" y="4201454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86403" y="4258225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4236" y="275665"/>
            <a:ext cx="457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Past Alaska HFR Sites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7677" y="10173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Upper Cook Inlet</a:t>
            </a:r>
          </a:p>
          <a:p>
            <a:r>
              <a:rPr lang="en-US" dirty="0"/>
              <a:t>Funded by the Coastal Marine Institute - MMS</a:t>
            </a:r>
          </a:p>
          <a:p>
            <a:r>
              <a:rPr lang="en-US" dirty="0"/>
              <a:t>13 MHz System</a:t>
            </a:r>
          </a:p>
          <a:p>
            <a:r>
              <a:rPr lang="en-US" dirty="0"/>
              <a:t>Winter 2002 through Summer 2003</a:t>
            </a:r>
          </a:p>
          <a:p>
            <a:r>
              <a:rPr lang="en-US" dirty="0"/>
              <a:t>Revisited in 2009 when Redoubt erupted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55" y="2916462"/>
            <a:ext cx="3407141" cy="3347989"/>
          </a:xfrm>
          <a:prstGeom prst="rect">
            <a:avLst/>
          </a:prstGeom>
        </p:spPr>
      </p:pic>
      <p:cxnSp>
        <p:nvCxnSpPr>
          <p:cNvPr id="5" name="Straight Connector 4"/>
          <p:cNvCxnSpPr>
            <a:endCxn id="13" idx="0"/>
          </p:cNvCxnSpPr>
          <p:nvPr/>
        </p:nvCxnSpPr>
        <p:spPr>
          <a:xfrm>
            <a:off x="3765996" y="2916462"/>
            <a:ext cx="1824996" cy="1341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3" idx="3"/>
          </p:cNvCxnSpPr>
          <p:nvPr/>
        </p:nvCxnSpPr>
        <p:spPr>
          <a:xfrm flipV="1">
            <a:off x="3765996" y="4436769"/>
            <a:ext cx="1751040" cy="18276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37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78px-Gray_alaska.sv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1216956"/>
            <a:ext cx="9144000" cy="488336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86403" y="4201454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58756" y="4682558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2923" y="4371781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86403" y="4258225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4236" y="275665"/>
            <a:ext cx="457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Past Alaska HFR Sites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8147" y="98447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Northern Gulf of Alaska</a:t>
            </a:r>
          </a:p>
          <a:p>
            <a:r>
              <a:rPr lang="en-US" dirty="0"/>
              <a:t>Rugged and Middleton Islands</a:t>
            </a:r>
          </a:p>
          <a:p>
            <a:r>
              <a:rPr lang="en-US" dirty="0"/>
              <a:t>Funded by NOAA-TWEAK</a:t>
            </a:r>
          </a:p>
          <a:p>
            <a:r>
              <a:rPr lang="en-US" dirty="0"/>
              <a:t>5 MHz System</a:t>
            </a:r>
          </a:p>
          <a:p>
            <a:r>
              <a:rPr lang="en-US" dirty="0"/>
              <a:t>Summer of 2004</a:t>
            </a:r>
          </a:p>
        </p:txBody>
      </p:sp>
      <p:pic>
        <p:nvPicPr>
          <p:cNvPr id="11" name="Picture 5" descr="TOTL_OAGC_2005_05_13_11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236" y="2940373"/>
            <a:ext cx="3992008" cy="263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endCxn id="10" idx="0"/>
          </p:cNvCxnSpPr>
          <p:nvPr/>
        </p:nvCxnSpPr>
        <p:spPr>
          <a:xfrm>
            <a:off x="4186244" y="2940373"/>
            <a:ext cx="1781268" cy="1431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3"/>
          </p:cNvCxnSpPr>
          <p:nvPr/>
        </p:nvCxnSpPr>
        <p:spPr>
          <a:xfrm flipV="1">
            <a:off x="4186244" y="4861102"/>
            <a:ext cx="2003145" cy="7149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65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78px-Gray_alaska.sv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1216956"/>
            <a:ext cx="9144000" cy="488336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97854" y="4134967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86403" y="4201454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29997" y="4087898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86403" y="4258225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4236" y="275665"/>
            <a:ext cx="457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Past Alaska HFR Sites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7000" y="94868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Prince William Sound</a:t>
            </a:r>
          </a:p>
          <a:p>
            <a:r>
              <a:rPr lang="en-US" dirty="0"/>
              <a:t>Knowles Bay and Shelter Bay</a:t>
            </a:r>
          </a:p>
          <a:p>
            <a:r>
              <a:rPr lang="en-US" dirty="0"/>
              <a:t>Funded by NASA, NOAA, AOOS, PWSSC, OSRI</a:t>
            </a:r>
          </a:p>
          <a:p>
            <a:r>
              <a:rPr lang="en-US" dirty="0"/>
              <a:t>13 MHz Systems</a:t>
            </a:r>
          </a:p>
          <a:p>
            <a:r>
              <a:rPr lang="en-US" dirty="0"/>
              <a:t>May 2004 through August 2006</a:t>
            </a:r>
          </a:p>
          <a:p>
            <a:r>
              <a:rPr lang="en-US" dirty="0"/>
              <a:t>Circulation Experiment in 2009</a:t>
            </a:r>
          </a:p>
          <a:p>
            <a:r>
              <a:rPr lang="en-US" dirty="0"/>
              <a:t>Remotely Powered</a:t>
            </a:r>
          </a:p>
        </p:txBody>
      </p:sp>
      <p:sp>
        <p:nvSpPr>
          <p:cNvPr id="14" name="Oval 13"/>
          <p:cNvSpPr/>
          <p:nvPr/>
        </p:nvSpPr>
        <p:spPr>
          <a:xfrm>
            <a:off x="6158756" y="4682558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62923" y="4371781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overlay_Tot_drift_sst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00" y="3407604"/>
            <a:ext cx="3356778" cy="2968262"/>
          </a:xfrm>
          <a:prstGeom prst="rect">
            <a:avLst/>
          </a:prstGeom>
        </p:spPr>
      </p:pic>
      <p:cxnSp>
        <p:nvCxnSpPr>
          <p:cNvPr id="9" name="Straight Connector 8"/>
          <p:cNvCxnSpPr>
            <a:endCxn id="12" idx="1"/>
          </p:cNvCxnSpPr>
          <p:nvPr/>
        </p:nvCxnSpPr>
        <p:spPr>
          <a:xfrm>
            <a:off x="3449087" y="3637739"/>
            <a:ext cx="2711543" cy="4807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2" idx="4"/>
          </p:cNvCxnSpPr>
          <p:nvPr/>
        </p:nvCxnSpPr>
        <p:spPr>
          <a:xfrm flipV="1">
            <a:off x="3449087" y="4297075"/>
            <a:ext cx="2785499" cy="18032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68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78px-Gray_alaska.sv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1216956"/>
            <a:ext cx="9144000" cy="48833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12118" y="1419407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97854" y="4134967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86403" y="4201454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58756" y="4682558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2923" y="4371781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16706" y="1419407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29997" y="4087898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86403" y="4258225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4236" y="275665"/>
            <a:ext cx="457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Past Alaska HFR Sites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1183" y="98355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Beaufort Sea, Prudhoe Bay</a:t>
            </a:r>
          </a:p>
          <a:p>
            <a:r>
              <a:rPr lang="en-US" dirty="0"/>
              <a:t>West Dock and Endicott</a:t>
            </a:r>
          </a:p>
          <a:p>
            <a:r>
              <a:rPr lang="en-US" dirty="0"/>
              <a:t>Funded by the Minerals Management Service</a:t>
            </a:r>
          </a:p>
          <a:p>
            <a:r>
              <a:rPr lang="en-US" dirty="0"/>
              <a:t>Switchable 13 and 25 MHz System</a:t>
            </a:r>
          </a:p>
          <a:p>
            <a:r>
              <a:rPr lang="en-US" dirty="0" err="1"/>
              <a:t>Openwater</a:t>
            </a:r>
            <a:r>
              <a:rPr lang="en-US" dirty="0"/>
              <a:t> Seasons of 2005 and 2006</a:t>
            </a:r>
          </a:p>
        </p:txBody>
      </p:sp>
      <p:pic>
        <p:nvPicPr>
          <p:cNvPr id="3" name="Picture 2" descr="hfr_prud_2006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002" t="4684" r="15274" b="6109"/>
          <a:stretch/>
        </p:blipFill>
        <p:spPr>
          <a:xfrm>
            <a:off x="316862" y="2932142"/>
            <a:ext cx="3801425" cy="3647772"/>
          </a:xfrm>
          <a:prstGeom prst="rect">
            <a:avLst/>
          </a:prstGeom>
        </p:spPr>
      </p:pic>
      <p:cxnSp>
        <p:nvCxnSpPr>
          <p:cNvPr id="15" name="Straight Connector 14"/>
          <p:cNvCxnSpPr>
            <a:endCxn id="5" idx="2"/>
          </p:cNvCxnSpPr>
          <p:nvPr/>
        </p:nvCxnSpPr>
        <p:spPr>
          <a:xfrm flipV="1">
            <a:off x="3903739" y="1523996"/>
            <a:ext cx="1908379" cy="15335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1" idx="3"/>
          </p:cNvCxnSpPr>
          <p:nvPr/>
        </p:nvCxnSpPr>
        <p:spPr>
          <a:xfrm flipV="1">
            <a:off x="3903739" y="1597951"/>
            <a:ext cx="2043600" cy="4783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75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878px-Gray_alaska.sv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471" y="1216956"/>
            <a:ext cx="9144000" cy="48833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12118" y="1419407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97854" y="4134967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86403" y="4201454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55652" y="4518206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58756" y="4682558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2923" y="4371781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16706" y="1419407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29997" y="4087898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86403" y="4258225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86661" y="4399169"/>
            <a:ext cx="209177" cy="20917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94236" y="275665"/>
            <a:ext cx="457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Past Alaska HFR Sites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6290" y="10000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Lower Cook Inlet</a:t>
            </a:r>
          </a:p>
          <a:p>
            <a:r>
              <a:rPr lang="en-US" dirty="0"/>
              <a:t>Anchor Point and </a:t>
            </a:r>
            <a:r>
              <a:rPr lang="en-US" dirty="0" err="1"/>
              <a:t>Nanwalek</a:t>
            </a:r>
            <a:endParaRPr lang="en-US" dirty="0"/>
          </a:p>
          <a:p>
            <a:r>
              <a:rPr lang="en-US" dirty="0"/>
              <a:t>Funded by the Minerals Management Service</a:t>
            </a:r>
          </a:p>
          <a:p>
            <a:r>
              <a:rPr lang="en-US" dirty="0"/>
              <a:t>Switchable 13 and 25 MHz System</a:t>
            </a:r>
          </a:p>
          <a:p>
            <a:r>
              <a:rPr lang="en-US" dirty="0"/>
              <a:t>November 2006 – November 2007</a:t>
            </a:r>
          </a:p>
        </p:txBody>
      </p:sp>
      <p:pic>
        <p:nvPicPr>
          <p:cNvPr id="3" name="Picture 2" descr="ci_mar4_mar10_2007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48" t="19728" r="6196" b="21939"/>
          <a:stretch/>
        </p:blipFill>
        <p:spPr>
          <a:xfrm>
            <a:off x="326290" y="3057582"/>
            <a:ext cx="3702561" cy="3239744"/>
          </a:xfrm>
          <a:prstGeom prst="rect">
            <a:avLst/>
          </a:prstGeom>
        </p:spPr>
      </p:pic>
      <p:cxnSp>
        <p:nvCxnSpPr>
          <p:cNvPr id="16" name="Straight Connector 15"/>
          <p:cNvCxnSpPr>
            <a:endCxn id="14" idx="2"/>
          </p:cNvCxnSpPr>
          <p:nvPr/>
        </p:nvCxnSpPr>
        <p:spPr>
          <a:xfrm>
            <a:off x="3841029" y="3198701"/>
            <a:ext cx="1645632" cy="13050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3"/>
          </p:cNvCxnSpPr>
          <p:nvPr/>
        </p:nvCxnSpPr>
        <p:spPr>
          <a:xfrm flipV="1">
            <a:off x="3841029" y="4696750"/>
            <a:ext cx="1645256" cy="14035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757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588</Words>
  <Application>Microsoft Macintosh PowerPoint</Application>
  <PresentationFormat>On-screen Show (4:3)</PresentationFormat>
  <Paragraphs>139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Potter</dc:creator>
  <cp:lastModifiedBy>Holly Kent</cp:lastModifiedBy>
  <cp:revision>74</cp:revision>
  <dcterms:created xsi:type="dcterms:W3CDTF">2018-05-09T23:52:47Z</dcterms:created>
  <dcterms:modified xsi:type="dcterms:W3CDTF">2018-05-21T17:55:50Z</dcterms:modified>
</cp:coreProperties>
</file>